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0" r:id="rId29"/>
    <p:sldId id="281" r:id="rId30"/>
    <p:sldId id="283" r:id="rId31"/>
    <p:sldId id="284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737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80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2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654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661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438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395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236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1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98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838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883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767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750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7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8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84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40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94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35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5A404-BA67-4C6D-B1A3-98106AE29586}" type="datetimeFigureOut">
              <a:rPr lang="ca-ES" smtClean="0"/>
              <a:t>09/01/2019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F09-14B3-429D-A40D-8DE2B43EC11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0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93A4C54-766F-499E-AE54-38C02D8A1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22" y="480162"/>
            <a:ext cx="6858000" cy="864932"/>
          </a:xfrm>
        </p:spPr>
        <p:txBody>
          <a:bodyPr/>
          <a:lstStyle/>
          <a:p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ELECTRÒNICA ANALÒGICA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58DA387-5FDB-49A1-A8EC-78F783AF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48" y="5754157"/>
            <a:ext cx="1967948" cy="623681"/>
          </a:xfrm>
        </p:spPr>
        <p:txBody>
          <a:bodyPr/>
          <a:lstStyle/>
          <a:p>
            <a:r>
              <a:rPr lang="ca-ES" dirty="0"/>
              <a:t>Tecnologia 4t ESO</a:t>
            </a:r>
          </a:p>
          <a:p>
            <a:r>
              <a:rPr lang="ca-ES" dirty="0"/>
              <a:t>Joana Palou Mir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E8BDA420-75B9-4F87-B455-F3DF1445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3183559"/>
            <a:ext cx="2773017" cy="184531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18EF0375-CFD2-430E-90D1-3D3F308EC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87" r="4866"/>
          <a:stretch/>
        </p:blipFill>
        <p:spPr>
          <a:xfrm>
            <a:off x="417660" y="1593245"/>
            <a:ext cx="5525722" cy="36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17B4BA4F-B8AC-4B18-8A3D-70C6B8BC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RESISTÈNCIES</a:t>
            </a:r>
          </a:p>
        </p:txBody>
      </p:sp>
      <p:sp>
        <p:nvSpPr>
          <p:cNvPr id="8" name="Contenidor de contingut 7">
            <a:extLst>
              <a:ext uri="{FF2B5EF4-FFF2-40B4-BE49-F238E27FC236}">
                <a16:creationId xmlns:a16="http://schemas.microsoft.com/office/drawing/2014/main" id="{7AA9B968-69C4-431B-B829-B32A4837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537256"/>
            <a:ext cx="7886700" cy="4351337"/>
          </a:xfrm>
        </p:spPr>
        <p:txBody>
          <a:bodyPr/>
          <a:lstStyle/>
          <a:p>
            <a:r>
              <a:rPr lang="ca-ES" dirty="0"/>
              <a:t>Elements que dificulten el pas del corrent</a:t>
            </a:r>
          </a:p>
          <a:p>
            <a:r>
              <a:rPr lang="ca-ES" dirty="0"/>
              <a:t>S’utilitzen per limitar i regular la quantitat de corrent que circula per un circuit.</a:t>
            </a:r>
          </a:p>
          <a:p>
            <a:r>
              <a:rPr lang="ca-ES" dirty="0"/>
              <a:t>Protegeixen elements del circuit pels qual no pot circular una intensitat elevada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3B8A27FD-524D-4431-8AC9-0AD15610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7" y="3579637"/>
            <a:ext cx="6944139" cy="24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0C58A72-64F7-4ADF-B3AF-BD5AE60A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RESISTÈNCIES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0406440-4287-41DE-A545-DBDA46931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325562"/>
            <a:ext cx="2851478" cy="1252241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Resistències fixes</a:t>
            </a:r>
          </a:p>
          <a:p>
            <a:pPr marL="0" indent="0">
              <a:buNone/>
            </a:pPr>
            <a:r>
              <a:rPr lang="ca-ES" dirty="0"/>
              <a:t>Tenen un valor nominal i una tolerància.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2DF0AB0E-F5EF-4FFF-944C-6DA67C9D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3" y="1252241"/>
            <a:ext cx="5346216" cy="512205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29B027E-3A6A-4AD4-82AC-ABECDD57C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247" b="56501"/>
          <a:stretch/>
        </p:blipFill>
        <p:spPr>
          <a:xfrm>
            <a:off x="2966228" y="893299"/>
            <a:ext cx="1605772" cy="86452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021817DD-C80D-4E30-B2EA-C6CB2518C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92" y="4077902"/>
            <a:ext cx="1190625" cy="46672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D3AE36FF-5EA0-4727-A11E-F8F9101F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4" y="4595319"/>
            <a:ext cx="1162050" cy="45720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08D19642-AA9C-4A09-B30D-4CDFBF5E5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592" y="4571506"/>
            <a:ext cx="1162050" cy="50482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D8E1D69C-A158-45B5-88C7-32C1CBC2E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59" y="4011967"/>
            <a:ext cx="1171575" cy="48577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C49995F8-B2B5-42BB-BA49-8C25E0408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209" y="5450991"/>
            <a:ext cx="2510556" cy="32215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AE46C108-48EF-464A-B2EF-9714343EC9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209" y="6005768"/>
            <a:ext cx="2602980" cy="322151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A3CC2B6F-2B2D-4B29-9155-22E81887D0A0}"/>
              </a:ext>
            </a:extLst>
          </p:cNvPr>
          <p:cNvSpPr txBox="1"/>
          <p:nvPr/>
        </p:nvSpPr>
        <p:spPr>
          <a:xfrm>
            <a:off x="414907" y="2987467"/>
            <a:ext cx="303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EXERCISIS</a:t>
            </a:r>
          </a:p>
          <a:p>
            <a:r>
              <a:rPr lang="ca-ES" dirty="0"/>
              <a:t>4. </a:t>
            </a:r>
            <a:r>
              <a:rPr lang="ca-ES" dirty="0" err="1"/>
              <a:t>Possa-ho</a:t>
            </a:r>
            <a:r>
              <a:rPr lang="ca-ES" dirty="0"/>
              <a:t> en pràctica</a:t>
            </a:r>
          </a:p>
        </p:txBody>
      </p:sp>
    </p:spTree>
    <p:extLst>
      <p:ext uri="{BB962C8B-B14F-4D97-AF65-F5344CB8AC3E}">
        <p14:creationId xmlns:p14="http://schemas.microsoft.com/office/powerpoint/2010/main" val="175436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7FDE169-3065-4710-9ABE-4D01C47F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402"/>
            <a:ext cx="7886700" cy="848141"/>
          </a:xfrm>
        </p:spPr>
        <p:txBody>
          <a:bodyPr/>
          <a:lstStyle/>
          <a:p>
            <a:pPr algn="ctr"/>
            <a:r>
              <a:rPr lang="ca-ES" dirty="0"/>
              <a:t>RESISTÈNCIES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B9F2B3-5314-4905-AA94-CDF55E57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2301"/>
            <a:ext cx="7886700" cy="2199860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Resistències variables o potenciòmetres</a:t>
            </a:r>
          </a:p>
          <a:p>
            <a:pPr marL="0" indent="0">
              <a:buNone/>
            </a:pPr>
            <a:r>
              <a:rPr lang="ca-ES" dirty="0"/>
              <a:t>El seu valor pot variar de 0 Ω a un valor màxim. </a:t>
            </a:r>
          </a:p>
          <a:p>
            <a:pPr marL="0" indent="0">
              <a:buNone/>
            </a:pPr>
            <a:r>
              <a:rPr lang="ca-ES" dirty="0"/>
              <a:t>S’utilitza per regular el volum de la radio, la potència del microones,...</a:t>
            </a:r>
          </a:p>
          <a:p>
            <a:pPr marL="0" indent="0">
              <a:buNone/>
            </a:pPr>
            <a:r>
              <a:rPr lang="ca-ES" b="1" dirty="0"/>
              <a:t>Resistències dependents</a:t>
            </a:r>
          </a:p>
          <a:p>
            <a:pPr marL="0" indent="0">
              <a:buNone/>
            </a:pPr>
            <a:r>
              <a:rPr lang="ca-ES" dirty="0"/>
              <a:t>El valor de la resistència depèn d’algun paràmetre com la temperatura, llum, voltatge, ...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A4006E4-9401-427B-BB50-117EB611C49E}"/>
              </a:ext>
            </a:extLst>
          </p:cNvPr>
          <p:cNvSpPr txBox="1"/>
          <p:nvPr/>
        </p:nvSpPr>
        <p:spPr>
          <a:xfrm>
            <a:off x="628650" y="3429000"/>
            <a:ext cx="3638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TERMISTORS: </a:t>
            </a:r>
            <a:r>
              <a:rPr lang="ca-ES" dirty="0"/>
              <a:t>la resistència varia amb la temperatura.</a:t>
            </a:r>
          </a:p>
          <a:p>
            <a:r>
              <a:rPr lang="ca-ES" b="1" dirty="0"/>
              <a:t>PTC</a:t>
            </a:r>
            <a:r>
              <a:rPr lang="ca-ES" dirty="0"/>
              <a:t> (</a:t>
            </a:r>
            <a:r>
              <a:rPr lang="ca-ES" dirty="0" err="1"/>
              <a:t>possitive</a:t>
            </a:r>
            <a:r>
              <a:rPr lang="ca-ES" dirty="0"/>
              <a:t> </a:t>
            </a:r>
            <a:r>
              <a:rPr lang="ca-ES" dirty="0" err="1"/>
              <a:t>temperature</a:t>
            </a:r>
            <a:r>
              <a:rPr lang="ca-ES" dirty="0"/>
              <a:t> control)</a:t>
            </a:r>
          </a:p>
          <a:p>
            <a:r>
              <a:rPr lang="ca-ES" dirty="0"/>
              <a:t>Al augmentar Tª; </a:t>
            </a:r>
            <a:r>
              <a:rPr lang="el-GR" dirty="0"/>
              <a:t>Ω</a:t>
            </a:r>
            <a:r>
              <a:rPr lang="ca-ES" dirty="0"/>
              <a:t> </a:t>
            </a:r>
            <a:r>
              <a:rPr lang="ca-ES" dirty="0" err="1"/>
              <a:t>aumenta</a:t>
            </a:r>
            <a:endParaRPr lang="ca-ES" dirty="0"/>
          </a:p>
          <a:p>
            <a:r>
              <a:rPr lang="ca-ES" b="1" dirty="0"/>
              <a:t>NTC</a:t>
            </a:r>
            <a:r>
              <a:rPr lang="ca-ES" dirty="0"/>
              <a:t>(</a:t>
            </a:r>
            <a:r>
              <a:rPr lang="ca-ES" dirty="0" err="1"/>
              <a:t>negative</a:t>
            </a:r>
            <a:r>
              <a:rPr lang="ca-ES" dirty="0"/>
              <a:t> </a:t>
            </a:r>
            <a:r>
              <a:rPr lang="ca-ES" dirty="0" err="1"/>
              <a:t>temperature</a:t>
            </a:r>
            <a:r>
              <a:rPr lang="ca-ES" dirty="0"/>
              <a:t> control)</a:t>
            </a:r>
          </a:p>
          <a:p>
            <a:r>
              <a:rPr lang="ca-ES" dirty="0">
                <a:highlight>
                  <a:srgbClr val="FFFF00"/>
                </a:highlight>
              </a:rPr>
              <a:t>Al augmentar Tª; </a:t>
            </a:r>
            <a:r>
              <a:rPr lang="el-GR" dirty="0">
                <a:highlight>
                  <a:srgbClr val="FFFF00"/>
                </a:highlight>
              </a:rPr>
              <a:t>Ω</a:t>
            </a:r>
            <a:r>
              <a:rPr lang="ca-ES" dirty="0">
                <a:highlight>
                  <a:srgbClr val="FFFF00"/>
                </a:highlight>
              </a:rPr>
              <a:t> disminueix</a:t>
            </a:r>
          </a:p>
          <a:p>
            <a:endParaRPr lang="ca-ES" dirty="0"/>
          </a:p>
          <a:p>
            <a:r>
              <a:rPr lang="ca-ES" dirty="0"/>
              <a:t>S’utilitzen en geleres, congeladors, planxes, vitroceràmiques...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E7343CA-755B-4B2C-9330-9DA6B9B6201A}"/>
              </a:ext>
            </a:extLst>
          </p:cNvPr>
          <p:cNvSpPr txBox="1"/>
          <p:nvPr/>
        </p:nvSpPr>
        <p:spPr>
          <a:xfrm>
            <a:off x="5671930" y="3260517"/>
            <a:ext cx="33177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Fotoresistències LDR</a:t>
            </a:r>
            <a:r>
              <a:rPr lang="ca-ES" dirty="0"/>
              <a:t>(light dependent </a:t>
            </a:r>
            <a:r>
              <a:rPr lang="ca-ES" dirty="0" err="1"/>
              <a:t>resistance</a:t>
            </a:r>
            <a:r>
              <a:rPr lang="ca-ES" dirty="0"/>
              <a:t>)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>
                <a:highlight>
                  <a:srgbClr val="FFFF00"/>
                </a:highlight>
              </a:rPr>
              <a:t>Al augmentar llum; </a:t>
            </a:r>
            <a:r>
              <a:rPr lang="el-GR" dirty="0">
                <a:highlight>
                  <a:srgbClr val="FFFF00"/>
                </a:highlight>
              </a:rPr>
              <a:t>Ω</a:t>
            </a:r>
            <a:r>
              <a:rPr lang="ca-ES" dirty="0">
                <a:highlight>
                  <a:srgbClr val="FFFF00"/>
                </a:highlight>
              </a:rPr>
              <a:t> disminueix</a:t>
            </a:r>
            <a:r>
              <a:rPr lang="ca-ES" dirty="0"/>
              <a:t>.</a:t>
            </a:r>
          </a:p>
          <a:p>
            <a:r>
              <a:rPr lang="ca-ES" dirty="0"/>
              <a:t>S’utilitza en faroles, cintes transportadores, obrir persianes...</a:t>
            </a:r>
          </a:p>
        </p:txBody>
      </p:sp>
      <p:pic>
        <p:nvPicPr>
          <p:cNvPr id="6" name="Contenidor de contingut 10">
            <a:extLst>
              <a:ext uri="{FF2B5EF4-FFF2-40B4-BE49-F238E27FC236}">
                <a16:creationId xmlns:a16="http://schemas.microsoft.com/office/drawing/2014/main" id="{4CDF95B6-B10C-4F17-89AB-30D6EF4C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3" b="60855"/>
          <a:stretch/>
        </p:blipFill>
        <p:spPr>
          <a:xfrm>
            <a:off x="5985817" y="1112301"/>
            <a:ext cx="1876887" cy="777023"/>
          </a:xfrm>
          <a:prstGeom prst="rect">
            <a:avLst/>
          </a:prstGeom>
        </p:spPr>
      </p:pic>
      <p:pic>
        <p:nvPicPr>
          <p:cNvPr id="7" name="Contenidor de contingut 10">
            <a:extLst>
              <a:ext uri="{FF2B5EF4-FFF2-40B4-BE49-F238E27FC236}">
                <a16:creationId xmlns:a16="http://schemas.microsoft.com/office/drawing/2014/main" id="{D1C8873B-B1AD-40DC-82CA-8DD6E6CFC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3" t="41815"/>
          <a:stretch/>
        </p:blipFill>
        <p:spPr>
          <a:xfrm>
            <a:off x="5775972" y="4071248"/>
            <a:ext cx="1876887" cy="1154966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A853214B-7BB7-4B52-B5D2-71EEC154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309" y="3703242"/>
            <a:ext cx="1326318" cy="1619399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BA59FA8-2316-4649-A26B-23251B10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51" y="5627991"/>
            <a:ext cx="1559193" cy="1364294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F46A7AB5-9C29-4319-B1EE-FCB89A676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898" y="3896341"/>
            <a:ext cx="1876903" cy="123320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BAE29AF-8506-42D3-B29F-19BD7B8F6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465" y="321263"/>
            <a:ext cx="1379488" cy="16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E9849FA-9251-47A5-BCBE-89172354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47423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7FC8C31-05B7-4EF6-A0BB-3C682D7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113183"/>
            <a:ext cx="7886700" cy="5379057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5. </a:t>
            </a:r>
            <a:r>
              <a:rPr lang="ca-ES" dirty="0"/>
              <a:t>Digues de quin colors seran els anells de les resistències següents:</a:t>
            </a:r>
          </a:p>
          <a:p>
            <a:pPr marL="0" indent="0">
              <a:buNone/>
            </a:pPr>
            <a:r>
              <a:rPr lang="ca-ES" dirty="0"/>
              <a:t>4,7 K</a:t>
            </a:r>
            <a:r>
              <a:rPr lang="el-GR" dirty="0"/>
              <a:t> Ω</a:t>
            </a:r>
            <a:r>
              <a:rPr lang="ca-ES" dirty="0"/>
              <a:t> ± 10%                160 </a:t>
            </a:r>
            <a:r>
              <a:rPr lang="el-GR" dirty="0"/>
              <a:t>Ω</a:t>
            </a:r>
            <a:r>
              <a:rPr lang="ca-ES" dirty="0"/>
              <a:t> ± 5%               3,3 M</a:t>
            </a:r>
            <a:r>
              <a:rPr lang="el-GR" dirty="0"/>
              <a:t> Ω</a:t>
            </a:r>
            <a:r>
              <a:rPr lang="ca-ES" dirty="0"/>
              <a:t> ± 2%</a:t>
            </a:r>
          </a:p>
          <a:p>
            <a:pPr marL="0" indent="0">
              <a:buNone/>
            </a:pPr>
            <a:r>
              <a:rPr lang="ca-ES" dirty="0"/>
              <a:t>I quin valor nominal i tolerància </a:t>
            </a:r>
            <a:r>
              <a:rPr lang="ca-ES" dirty="0" err="1"/>
              <a:t>tendrien</a:t>
            </a:r>
            <a:r>
              <a:rPr lang="ca-ES" dirty="0"/>
              <a:t> les resistències amb els següents anells:</a:t>
            </a:r>
          </a:p>
          <a:p>
            <a:pPr marL="0" indent="0">
              <a:buNone/>
            </a:pPr>
            <a:r>
              <a:rPr lang="ca-ES" dirty="0"/>
              <a:t>A: vermell-violeta-negre-plata</a:t>
            </a:r>
          </a:p>
          <a:p>
            <a:pPr marL="0" indent="0">
              <a:buNone/>
            </a:pPr>
            <a:r>
              <a:rPr lang="ca-ES" dirty="0"/>
              <a:t>B: vermell-groc-taronja-or</a:t>
            </a:r>
          </a:p>
          <a:p>
            <a:pPr marL="0" indent="0">
              <a:buNone/>
            </a:pPr>
            <a:r>
              <a:rPr lang="ca-ES" dirty="0"/>
              <a:t>C: marró-verd-vermell-or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/>
              <a:t>6. </a:t>
            </a:r>
            <a:r>
              <a:rPr lang="ca-ES" dirty="0"/>
              <a:t>Digues si són certes o falses les afirmacions següents:</a:t>
            </a:r>
          </a:p>
          <a:p>
            <a:pPr marL="0" indent="0">
              <a:buNone/>
            </a:pPr>
            <a:r>
              <a:rPr lang="ca-ES" dirty="0"/>
              <a:t>-La resistència PTC varia només en un interval determinat de temperatures.</a:t>
            </a:r>
          </a:p>
          <a:p>
            <a:pPr marL="0" indent="0">
              <a:buNone/>
            </a:pPr>
            <a:r>
              <a:rPr lang="ca-ES" dirty="0"/>
              <a:t>-En una resistència NTC, la resistència disminueix al augmentar la temperatura.</a:t>
            </a:r>
          </a:p>
          <a:p>
            <a:pPr marL="0" indent="0">
              <a:buNone/>
            </a:pPr>
            <a:r>
              <a:rPr lang="ca-ES" dirty="0"/>
              <a:t>-La resistència de una LDR augmenta amb la intensitat lumínica.</a:t>
            </a:r>
          </a:p>
        </p:txBody>
      </p:sp>
    </p:spTree>
    <p:extLst>
      <p:ext uri="{BB962C8B-B14F-4D97-AF65-F5344CB8AC3E}">
        <p14:creationId xmlns:p14="http://schemas.microsoft.com/office/powerpoint/2010/main" val="120224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D60B557-513B-41DB-BA1D-C1D02F4A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556597"/>
            <a:ext cx="5645149" cy="1232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b="1" dirty="0"/>
              <a:t>7. </a:t>
            </a:r>
            <a:r>
              <a:rPr lang="ca-ES" sz="2000" dirty="0"/>
              <a:t>En el següent circuit s’utilitza un resistència depenent de la temperatura. De quin tipus?</a:t>
            </a:r>
          </a:p>
          <a:p>
            <a:pPr marL="0" indent="0">
              <a:buNone/>
            </a:pPr>
            <a:r>
              <a:rPr lang="ca-ES" sz="2000" dirty="0"/>
              <a:t>A una temperatura de 25ºC, la làmpada està encesa. Si la temperatura disminueix, que li passarà a la làmpada?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85E90B-AA26-4BD1-981C-0F977701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8" r="6469" b="39358"/>
          <a:stretch/>
        </p:blipFill>
        <p:spPr>
          <a:xfrm>
            <a:off x="6278994" y="364695"/>
            <a:ext cx="2573458" cy="1593982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FF8FBCA-9F5C-483B-AB98-3EB919152D14}"/>
              </a:ext>
            </a:extLst>
          </p:cNvPr>
          <p:cNvSpPr txBox="1"/>
          <p:nvPr/>
        </p:nvSpPr>
        <p:spPr>
          <a:xfrm>
            <a:off x="620593" y="2314480"/>
            <a:ext cx="499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8. </a:t>
            </a:r>
            <a:r>
              <a:rPr lang="ca-ES" sz="2000" dirty="0"/>
              <a:t>El circuit següent és un detector de lluminositat. Que passa amb la intensitat de la bombeta quan augmenta la intensitat de llum que rep la LDR?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9C6C58EE-269A-4E77-BBE5-8A3F8F086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6" r="6403"/>
          <a:stretch/>
        </p:blipFill>
        <p:spPr>
          <a:xfrm>
            <a:off x="5630658" y="2178660"/>
            <a:ext cx="3221794" cy="139147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A2718E2F-22BE-46C0-9619-5C1B3D4C2034}"/>
              </a:ext>
            </a:extLst>
          </p:cNvPr>
          <p:cNvSpPr txBox="1"/>
          <p:nvPr/>
        </p:nvSpPr>
        <p:spPr>
          <a:xfrm>
            <a:off x="585947" y="3822577"/>
            <a:ext cx="8123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9. </a:t>
            </a:r>
            <a:r>
              <a:rPr lang="ca-ES" sz="2000" dirty="0"/>
              <a:t>Indica quin dels elements estudiats es necessari per:</a:t>
            </a:r>
          </a:p>
          <a:p>
            <a:endParaRPr lang="ca-ES" sz="2000" dirty="0"/>
          </a:p>
          <a:p>
            <a:r>
              <a:rPr lang="ca-ES" sz="2000" dirty="0"/>
              <a:t>-Regular el volum d’una cadena de música.</a:t>
            </a:r>
          </a:p>
          <a:p>
            <a:r>
              <a:rPr lang="ca-ES" sz="2000" dirty="0"/>
              <a:t>-Baixar les persianes d’una casa en condiciona d’obscuritat.</a:t>
            </a:r>
          </a:p>
          <a:p>
            <a:r>
              <a:rPr lang="ca-ES" sz="2000" dirty="0"/>
              <a:t>-Encendre la calefacció si la temperatura està per davall de 17ºC.</a:t>
            </a:r>
          </a:p>
          <a:p>
            <a:r>
              <a:rPr lang="ca-ES" sz="2000" dirty="0"/>
              <a:t>-El control de temperatura del forn perquè es </a:t>
            </a:r>
            <a:r>
              <a:rPr lang="ca-ES" sz="2000" dirty="0" err="1"/>
              <a:t>mantengui</a:t>
            </a:r>
            <a:r>
              <a:rPr lang="ca-ES" sz="2000" dirty="0"/>
              <a:t> a 200ºC.</a:t>
            </a:r>
          </a:p>
          <a:p>
            <a:r>
              <a:rPr lang="ca-ES" sz="2000" dirty="0"/>
              <a:t>-Regular la velocitat de gir de les rodes d’un cotxe teledirigit.</a:t>
            </a:r>
          </a:p>
          <a:p>
            <a:r>
              <a:rPr lang="ca-ES" sz="2000" dirty="0"/>
              <a:t>-Automatitzar que les llums d’un cotxe se encenguin en condicions d’obscuritat.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787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56AF041-625A-4B35-8C41-0ED0AB07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548" y="403949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CONDENSADORS</a:t>
            </a:r>
          </a:p>
        </p:txBody>
      </p:sp>
      <p:pic>
        <p:nvPicPr>
          <p:cNvPr id="8" name="Contenidor de contingut 7">
            <a:extLst>
              <a:ext uri="{FF2B5EF4-FFF2-40B4-BE49-F238E27FC236}">
                <a16:creationId xmlns:a16="http://schemas.microsoft.com/office/drawing/2014/main" id="{D74ED802-4F0D-4DCA-A364-711659A46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34"/>
          <a:stretch/>
        </p:blipFill>
        <p:spPr>
          <a:xfrm>
            <a:off x="967077" y="4096532"/>
            <a:ext cx="6205164" cy="260915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F26C225-016A-493A-944F-2BB60E9C8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6597357" y="4685661"/>
            <a:ext cx="2560227" cy="1500823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D50DC4CC-EE15-4FE8-A895-7D2B3FDD7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53" y="314165"/>
            <a:ext cx="1905000" cy="1428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QuadreDeText 11">
                <a:extLst>
                  <a:ext uri="{FF2B5EF4-FFF2-40B4-BE49-F238E27FC236}">
                    <a16:creationId xmlns:a16="http://schemas.microsoft.com/office/drawing/2014/main" id="{BF224127-39F2-4567-BED3-88861A9E9637}"/>
                  </a:ext>
                </a:extLst>
              </p:cNvPr>
              <p:cNvSpPr txBox="1"/>
              <p:nvPr/>
            </p:nvSpPr>
            <p:spPr>
              <a:xfrm>
                <a:off x="503584" y="1904772"/>
                <a:ext cx="7927946" cy="2780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dirty="0"/>
                  <a:t>Està format per dues armadures conductores i un dielèctric aïllant central.</a:t>
                </a:r>
              </a:p>
              <a:p>
                <a:endParaRPr lang="ca-ES" sz="2000" dirty="0"/>
              </a:p>
              <a:p>
                <a:r>
                  <a:rPr lang="ca-ES" sz="2000" dirty="0"/>
                  <a:t>Serveix per emmagatzemar càrregues.</a:t>
                </a:r>
              </a:p>
              <a:p>
                <a:endParaRPr lang="ca-E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a-ES" sz="2000" dirty="0"/>
                        <m:t>Capacitat</m:t>
                      </m:r>
                      <m:r>
                        <m:rPr>
                          <m:nor/>
                        </m:rPr>
                        <a:rPr lang="ca-ES" sz="2000" dirty="0"/>
                        <m:t>  (</m:t>
                      </m:r>
                      <m:r>
                        <m:rPr>
                          <m:nor/>
                        </m:rPr>
                        <a:rPr lang="ca-ES" sz="2000" b="0" i="0" dirty="0" smtClean="0"/>
                        <m:t>F</m:t>
                      </m:r>
                      <m:r>
                        <m:rPr>
                          <m:nor/>
                        </m:rPr>
                        <a:rPr lang="ca-ES" sz="2000" b="0" i="0" dirty="0" smtClean="0"/>
                        <m:t> </m:t>
                      </m:r>
                      <m:r>
                        <m:rPr>
                          <m:nor/>
                        </m:rPr>
                        <a:rPr lang="ca-ES" sz="2000" b="0" i="0" dirty="0" smtClean="0"/>
                        <m:t>farads</m:t>
                      </m:r>
                      <m:r>
                        <m:rPr>
                          <m:nor/>
                        </m:rPr>
                        <a:rPr lang="ca-ES" sz="2000" b="0" i="0" dirty="0" smtClean="0"/>
                        <m:t>) = </m:t>
                      </m:r>
                      <m:f>
                        <m:fPr>
                          <m:ctrlPr>
                            <a:rPr lang="ca-E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a-ES" sz="2000" dirty="0"/>
                            <m:t>Carr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è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ga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Q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a-ES" sz="2000" dirty="0"/>
                            <m:t>Difer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è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ncia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de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potencial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 (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V</m:t>
                          </m:r>
                          <m:r>
                            <m:rPr>
                              <m:nor/>
                            </m:rPr>
                            <a:rPr lang="ca-ES" sz="2000" dirty="0"/>
                            <m:t>)</m:t>
                          </m:r>
                        </m:den>
                      </m:f>
                    </m:oMath>
                  </m:oMathPara>
                </a14:m>
                <a:endParaRPr lang="ca-ES" sz="2000" dirty="0"/>
              </a:p>
              <a:p>
                <a:endParaRPr lang="ca-ES" dirty="0"/>
              </a:p>
              <a:p>
                <a:endParaRPr lang="ca-ES" dirty="0"/>
              </a:p>
              <a:p>
                <a:endParaRPr lang="ca-ES" dirty="0"/>
              </a:p>
            </p:txBody>
          </p:sp>
        </mc:Choice>
        <mc:Fallback xmlns="">
          <p:sp>
            <p:nvSpPr>
              <p:cNvPr id="12" name="QuadreDeText 11">
                <a:extLst>
                  <a:ext uri="{FF2B5EF4-FFF2-40B4-BE49-F238E27FC236}">
                    <a16:creationId xmlns:a16="http://schemas.microsoft.com/office/drawing/2014/main" id="{BF224127-39F2-4567-BED3-88861A9E9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4" y="1904772"/>
                <a:ext cx="7927946" cy="2780889"/>
              </a:xfrm>
              <a:prstGeom prst="rect">
                <a:avLst/>
              </a:prstGeom>
              <a:blipFill>
                <a:blip r:embed="rId5"/>
                <a:stretch>
                  <a:fillRect l="-846" t="-109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1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5696716-AA0C-4FD3-BDBD-B31B01D2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24" y="35522"/>
            <a:ext cx="7886700" cy="1325562"/>
          </a:xfrm>
        </p:spPr>
        <p:txBody>
          <a:bodyPr/>
          <a:lstStyle/>
          <a:p>
            <a:r>
              <a:rPr lang="ca-ES" dirty="0"/>
              <a:t>CONDENSADOR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F6BB267-B9C0-4C91-A389-A86A1B3CC5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1325" y="1258959"/>
            <a:ext cx="4298224" cy="422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a-ES" sz="2000" dirty="0"/>
              <a:t>Quan </a:t>
            </a:r>
            <a:r>
              <a:rPr lang="ca-ES" sz="2000" dirty="0" err="1"/>
              <a:t>aplicam</a:t>
            </a:r>
            <a:r>
              <a:rPr lang="ca-ES" sz="2000" dirty="0"/>
              <a:t> tensió a les armadures, no circula corrent (degut al dielèctric) i es produeix una acumulació de càrrega (temps de càrrega).</a:t>
            </a:r>
          </a:p>
          <a:p>
            <a:pPr marL="0" indent="0">
              <a:buNone/>
            </a:pPr>
            <a:endParaRPr lang="ca-ES" sz="2000" dirty="0"/>
          </a:p>
          <a:p>
            <a:pPr marL="0" indent="0">
              <a:buNone/>
            </a:pPr>
            <a:r>
              <a:rPr lang="ca-ES" sz="2000" dirty="0"/>
              <a:t>Si les armadures es connecten externament, es produeix un corrent molt breu (temps de descàrrega).</a:t>
            </a:r>
          </a:p>
          <a:p>
            <a:pPr marL="0" indent="0">
              <a:buNone/>
            </a:pPr>
            <a:endParaRPr lang="ca-ES" sz="2000" dirty="0"/>
          </a:p>
          <a:p>
            <a:pPr marL="0" indent="0">
              <a:buNone/>
            </a:pPr>
            <a:r>
              <a:rPr lang="ca-ES" sz="2000" dirty="0"/>
              <a:t>Controlant el temps de càrrega i descàrrega es poden construir TEMPORITZADORS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67FC0EC-CE07-4BB3-8AE0-3C7A6397EE26}"/>
              </a:ext>
            </a:extLst>
          </p:cNvPr>
          <p:cNvSpPr txBox="1"/>
          <p:nvPr/>
        </p:nvSpPr>
        <p:spPr>
          <a:xfrm>
            <a:off x="501324" y="5141844"/>
            <a:ext cx="3843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t= 5·R·C</a:t>
            </a:r>
          </a:p>
          <a:p>
            <a:r>
              <a:rPr lang="ca-ES" sz="2000" dirty="0"/>
              <a:t>On R és la resistència en </a:t>
            </a:r>
            <a:r>
              <a:rPr lang="el-GR" sz="2000" dirty="0"/>
              <a:t> Ω</a:t>
            </a:r>
            <a:r>
              <a:rPr lang="ca-ES" sz="2000" dirty="0"/>
              <a:t> </a:t>
            </a:r>
          </a:p>
          <a:p>
            <a:r>
              <a:rPr lang="ca-ES" sz="2000" dirty="0"/>
              <a:t>C és la capacitat del condensador</a:t>
            </a:r>
          </a:p>
          <a:p>
            <a:r>
              <a:rPr lang="ca-ES" sz="2000" dirty="0"/>
              <a:t>t és el temps en segons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D9961136-DF05-441F-B60B-E8944C5F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17" y="698303"/>
            <a:ext cx="3746791" cy="1808432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C913410-7906-4DA3-BE5E-2E7EC795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84" y="2584522"/>
            <a:ext cx="4164992" cy="41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0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7C3E5EB-AA97-445D-80E4-E6FD22B2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3F30FAF-540F-43C5-8184-E2B4311C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691323"/>
            <a:ext cx="7886700" cy="4488818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10. </a:t>
            </a:r>
            <a:r>
              <a:rPr lang="ca-ES" dirty="0"/>
              <a:t>Calcula la capacitat que té un condensador carregat amb 5·10</a:t>
            </a:r>
            <a:r>
              <a:rPr lang="ca-ES" sz="2000" baseline="30000" dirty="0"/>
              <a:t>20</a:t>
            </a:r>
            <a:r>
              <a:rPr lang="ca-ES" dirty="0"/>
              <a:t> electrons si la seva armadura negativa està sotmesa a 10V.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/>
              <a:t>11. </a:t>
            </a:r>
            <a:r>
              <a:rPr lang="ca-ES" dirty="0"/>
              <a:t>A quin tensió està sotmès un condensador de 5 µF de capacitat que emmagatzema una càrrega de 1,07 µC</a:t>
            </a:r>
            <a:r>
              <a:rPr lang="ca-ES" sz="2000" dirty="0"/>
              <a:t>?</a:t>
            </a:r>
          </a:p>
          <a:p>
            <a:pPr marL="0" indent="0">
              <a:buNone/>
            </a:pPr>
            <a:endParaRPr lang="ca-ES" sz="2000" dirty="0"/>
          </a:p>
          <a:p>
            <a:pPr marL="0" indent="0">
              <a:buNone/>
            </a:pPr>
            <a:r>
              <a:rPr lang="ca-ES" sz="2000" b="1" dirty="0"/>
              <a:t>12. </a:t>
            </a:r>
            <a:r>
              <a:rPr lang="ca-ES" sz="2000" dirty="0"/>
              <a:t>El temps que està encès un llum és de 2s. Aquest temps ve controlat per un condensador connectat a una resistència fixa de 200 </a:t>
            </a:r>
            <a:r>
              <a:rPr lang="el-GR" dirty="0"/>
              <a:t>Ω</a:t>
            </a:r>
            <a:r>
              <a:rPr lang="ca-ES" dirty="0"/>
              <a:t>. Si volem utilitzar el mateix condensador per a que un LED s’il·lumini durant 5 s. Quin valor haurà de tenir la resistència?</a:t>
            </a:r>
          </a:p>
        </p:txBody>
      </p:sp>
    </p:spTree>
    <p:extLst>
      <p:ext uri="{BB962C8B-B14F-4D97-AF65-F5344CB8AC3E}">
        <p14:creationId xmlns:p14="http://schemas.microsoft.com/office/powerpoint/2010/main" val="341361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D77D67C-BE56-4AE3-9D8E-A3D48795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725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SEMICONDUCTORS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F990B61-3BE3-445D-9CC7-6882E16F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272210"/>
            <a:ext cx="7886700" cy="1855304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Són materials que en circumstàncies normals no condueixen el corrent elèctric, però que quan augmenta la seva temperatura poden ser conductors.</a:t>
            </a:r>
          </a:p>
          <a:p>
            <a:pPr marL="0" indent="0">
              <a:buNone/>
            </a:pPr>
            <a:r>
              <a:rPr lang="ca-ES" dirty="0"/>
              <a:t>Elements més comuns:</a:t>
            </a:r>
          </a:p>
          <a:p>
            <a:pPr marL="0" indent="0">
              <a:buNone/>
            </a:pPr>
            <a:r>
              <a:rPr lang="ca-ES" dirty="0"/>
              <a:t>Són elements que tenen 4 e- de valència (Si (silici) i Ge(germani))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2050" name="Picture 2" descr="Resultat d'imatges de semiconductor">
            <a:extLst>
              <a:ext uri="{FF2B5EF4-FFF2-40B4-BE49-F238E27FC236}">
                <a16:creationId xmlns:a16="http://schemas.microsoft.com/office/drawing/2014/main" id="{8899DF0C-E3A7-4B47-A4B0-6BF0286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65" y="3730487"/>
            <a:ext cx="4432671" cy="24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C6810EDC-9862-4F7D-B346-0D8F0F12848D}"/>
              </a:ext>
            </a:extLst>
          </p:cNvPr>
          <p:cNvSpPr txBox="1"/>
          <p:nvPr/>
        </p:nvSpPr>
        <p:spPr>
          <a:xfrm>
            <a:off x="628650" y="3429000"/>
            <a:ext cx="347206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Semiconductors </a:t>
            </a:r>
          </a:p>
          <a:p>
            <a:r>
              <a:rPr lang="ca-ES" sz="2000" dirty="0"/>
              <a:t>Només conté un únic tipus d’àtoms</a:t>
            </a:r>
          </a:p>
          <a:p>
            <a:endParaRPr lang="ca-ES" sz="2000" dirty="0"/>
          </a:p>
          <a:p>
            <a:r>
              <a:rPr lang="ca-ES" sz="2000" b="1" dirty="0"/>
              <a:t>Semiconductors Dopats</a:t>
            </a:r>
          </a:p>
          <a:p>
            <a:r>
              <a:rPr lang="ca-ES" sz="2000" dirty="0"/>
              <a:t>El semiconductor es dopa amb un altre element per fer-lo més conductor.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629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C87F1CB-4483-4988-A334-DB076626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79533"/>
            <a:ext cx="7886700" cy="1325562"/>
          </a:xfrm>
        </p:spPr>
        <p:txBody>
          <a:bodyPr/>
          <a:lstStyle/>
          <a:p>
            <a:r>
              <a:rPr lang="ca-ES" dirty="0"/>
              <a:t>SEMICONDUCTORS DOPATS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02FFB5D-1CC6-4C75-925C-FDCCB090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57" y="1107556"/>
            <a:ext cx="6599584" cy="4642888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-Tipus P (positiu): </a:t>
            </a:r>
            <a:r>
              <a:rPr lang="ca-ES" dirty="0"/>
              <a:t>es combina amb elements que contenen 3e- de valència generant buits que afavoreixen el moviments dels electrons. </a:t>
            </a:r>
          </a:p>
          <a:p>
            <a:pPr marL="0" indent="0">
              <a:buNone/>
            </a:pPr>
            <a:r>
              <a:rPr lang="ca-ES" dirty="0"/>
              <a:t>B (Bor), In (indi) i Ga (Gal·li)</a:t>
            </a:r>
          </a:p>
          <a:p>
            <a:pPr marL="0" indent="0">
              <a:buNone/>
            </a:pPr>
            <a:r>
              <a:rPr lang="ca-ES" b="1" dirty="0"/>
              <a:t>-Tipus N (negatiu): </a:t>
            </a:r>
            <a:r>
              <a:rPr lang="ca-ES" dirty="0"/>
              <a:t>es combina amb elements que contenen 5e- de valència. L’excés d’electrons facilita la conducció. </a:t>
            </a:r>
          </a:p>
          <a:p>
            <a:pPr marL="0" indent="0">
              <a:buNone/>
            </a:pPr>
            <a:r>
              <a:rPr lang="ca-ES" dirty="0"/>
              <a:t>P (fòsfor), Va(Vanadi) i Sb (antimoni)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9A019C5-69EE-420B-AC70-AC6EB432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12"/>
          <a:stretch/>
        </p:blipFill>
        <p:spPr>
          <a:xfrm>
            <a:off x="-1" y="3947991"/>
            <a:ext cx="6346363" cy="283047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C95314B-C849-493C-9601-F7C309EEE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2"/>
          <a:stretch/>
        </p:blipFill>
        <p:spPr>
          <a:xfrm>
            <a:off x="6891431" y="2295288"/>
            <a:ext cx="1618724" cy="1495425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A3CAE8C-633C-471C-A4CE-21DAAFF06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2"/>
          <a:stretch/>
        </p:blipFill>
        <p:spPr>
          <a:xfrm>
            <a:off x="6891431" y="657382"/>
            <a:ext cx="1618724" cy="14954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B8AA4578-EDF3-4B33-AAE0-062FF934D74C}"/>
              </a:ext>
            </a:extLst>
          </p:cNvPr>
          <p:cNvSpPr txBox="1"/>
          <p:nvPr/>
        </p:nvSpPr>
        <p:spPr>
          <a:xfrm>
            <a:off x="6414053" y="4375583"/>
            <a:ext cx="2505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La conducció es produeix per el moviment dels electrons i dels buits en direccions oposades.</a:t>
            </a:r>
          </a:p>
        </p:txBody>
      </p:sp>
    </p:spTree>
    <p:extLst>
      <p:ext uri="{BB962C8B-B14F-4D97-AF65-F5344CB8AC3E}">
        <p14:creationId xmlns:p14="http://schemas.microsoft.com/office/powerpoint/2010/main" val="428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516BECD2-06DF-49F8-A33F-36D063DE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2124">
            <a:off x="56498" y="4472179"/>
            <a:ext cx="1699122" cy="1699122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64E556C8-D1D5-4ADA-BF19-4C0165D27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11" y="4325445"/>
            <a:ext cx="2143125" cy="2143125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73245D8-CD16-4BC6-8083-B85EE1A2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DEFINICIONS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C51FEAC1-9DDB-4DD4-8E2B-F6DB92A18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790" y="2266121"/>
            <a:ext cx="5605671" cy="4412974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ca-ES" b="1" noProof="1"/>
              <a:t>Electrònica: </a:t>
            </a:r>
          </a:p>
          <a:p>
            <a:pPr marL="0" indent="0">
              <a:buNone/>
            </a:pPr>
            <a:r>
              <a:rPr lang="ca-ES" noProof="1"/>
              <a:t>Corrent contínu</a:t>
            </a:r>
          </a:p>
          <a:p>
            <a:pPr marL="0" indent="0">
              <a:buNone/>
            </a:pPr>
            <a:r>
              <a:rPr lang="ca-ES" noProof="1"/>
              <a:t>S’utilitzen semiconductors</a:t>
            </a:r>
          </a:p>
          <a:p>
            <a:pPr marL="0" indent="0">
              <a:buNone/>
            </a:pPr>
            <a:r>
              <a:rPr lang="ca-ES" noProof="1"/>
              <a:t>Tractar i transmetre informació</a:t>
            </a:r>
          </a:p>
          <a:p>
            <a:pPr marL="0" indent="0">
              <a:buNone/>
            </a:pPr>
            <a:r>
              <a:rPr lang="ca-ES" noProof="1"/>
              <a:t>Ha permés la miniaturització d’aparells, la programació i automatització del processos i el desenvolupament de tecnologies.</a:t>
            </a:r>
            <a:endParaRPr lang="ca-ES" dirty="0"/>
          </a:p>
        </p:txBody>
      </p:sp>
      <p:sp>
        <p:nvSpPr>
          <p:cNvPr id="7" name="Contenidor de contingut 2">
            <a:extLst>
              <a:ext uri="{FF2B5EF4-FFF2-40B4-BE49-F238E27FC236}">
                <a16:creationId xmlns:a16="http://schemas.microsoft.com/office/drawing/2014/main" id="{52D89663-18CE-4A11-83DE-AC1C4BB00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2266122"/>
            <a:ext cx="2875721" cy="4412974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ca-ES" b="1" noProof="1"/>
              <a:t>Electricitat</a:t>
            </a:r>
            <a:r>
              <a:rPr lang="ca-ES" noProof="1"/>
              <a:t>: </a:t>
            </a:r>
          </a:p>
          <a:p>
            <a:pPr marL="0" indent="0">
              <a:buNone/>
            </a:pPr>
            <a:r>
              <a:rPr lang="ca-ES" noProof="1"/>
              <a:t>Corrent altern </a:t>
            </a:r>
          </a:p>
          <a:p>
            <a:pPr marL="0" indent="0">
              <a:buNone/>
            </a:pPr>
            <a:r>
              <a:rPr lang="ca-ES" noProof="1"/>
              <a:t>Conductors metàl·lics</a:t>
            </a:r>
          </a:p>
          <a:p>
            <a:pPr marL="0" indent="0">
              <a:buNone/>
            </a:pPr>
            <a:r>
              <a:rPr lang="ca-ES" noProof="1"/>
              <a:t>Es converteix en altres tipus d’energía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7CFB64BD-3089-4D3A-A5B7-48CA4E11C9A7}"/>
              </a:ext>
            </a:extLst>
          </p:cNvPr>
          <p:cNvSpPr txBox="1"/>
          <p:nvPr/>
        </p:nvSpPr>
        <p:spPr>
          <a:xfrm>
            <a:off x="623455" y="1229657"/>
            <a:ext cx="769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noProof="1"/>
              <a:t>Corrent elèctric: </a:t>
            </a:r>
            <a:r>
              <a:rPr lang="ca-ES" sz="2000" noProof="1"/>
              <a:t>flux d’electrons a través d’un material conductor des d’un cos de càrrega negativa a un cos de càrrega possitiva.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5F06FD20-FFD2-4D67-8EFB-0DA81135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32" y="2392066"/>
            <a:ext cx="1615303" cy="1265533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DEF768ED-4B9C-4528-AB58-F630ACD17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729" y="5049078"/>
            <a:ext cx="2152636" cy="1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7ACECD8-6973-4476-A636-F5CBCDFF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813683"/>
          </a:xfrm>
        </p:spPr>
        <p:txBody>
          <a:bodyPr/>
          <a:lstStyle/>
          <a:p>
            <a:pPr algn="ctr"/>
            <a:r>
              <a:rPr lang="ca-ES" dirty="0"/>
              <a:t>DIODES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B46FE43-A764-4FD4-9C6F-4DE6320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4" y="1288889"/>
            <a:ext cx="5064590" cy="1539138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Són dispositius electrònics formats per semiconductors dopats, la meitat de tipus P i l’altre meitat de tipus N. La zona d’unió entre els dos semiconductors s’anomena unió PN.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5D817C26-E48B-4F37-A0CA-C465C637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0" y="882076"/>
            <a:ext cx="2428912" cy="187228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81A0678-CFD1-4389-B567-0BA3DD31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92" y="3607942"/>
            <a:ext cx="5443949" cy="2171286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5CF3465-2C21-40F1-9B4C-DB4D1441473F}"/>
              </a:ext>
            </a:extLst>
          </p:cNvPr>
          <p:cNvSpPr txBox="1"/>
          <p:nvPr/>
        </p:nvSpPr>
        <p:spPr>
          <a:xfrm>
            <a:off x="1653659" y="5779228"/>
            <a:ext cx="6668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Poden ser usats com interruptors, rectificadors o filtres</a:t>
            </a:r>
            <a:r>
              <a:rPr lang="ca-ES" dirty="0"/>
              <a:t>.</a:t>
            </a:r>
          </a:p>
          <a:p>
            <a:endParaRPr lang="ca-ES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ACB9905A-15A6-4B20-8919-B72FB542E2E9}"/>
              </a:ext>
            </a:extLst>
          </p:cNvPr>
          <p:cNvSpPr txBox="1"/>
          <p:nvPr/>
        </p:nvSpPr>
        <p:spPr>
          <a:xfrm>
            <a:off x="633844" y="3098386"/>
            <a:ext cx="637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Els díodes només permeten el pas de corrent en un sentit.</a:t>
            </a:r>
          </a:p>
        </p:txBody>
      </p:sp>
    </p:spTree>
    <p:extLst>
      <p:ext uri="{BB962C8B-B14F-4D97-AF65-F5344CB8AC3E}">
        <p14:creationId xmlns:p14="http://schemas.microsoft.com/office/powerpoint/2010/main" val="75726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2F0B5D-9A42-4ABA-9E4F-F8253835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20918"/>
          </a:xfrm>
        </p:spPr>
        <p:txBody>
          <a:bodyPr/>
          <a:lstStyle/>
          <a:p>
            <a:pPr algn="ctr"/>
            <a:r>
              <a:rPr lang="ca-ES" dirty="0"/>
              <a:t>TIPUS DE DIODES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30CA1C6-CC5C-447F-A858-071D6CD9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232453"/>
            <a:ext cx="4733285" cy="4947688"/>
          </a:xfrm>
        </p:spPr>
        <p:txBody>
          <a:bodyPr/>
          <a:lstStyle/>
          <a:p>
            <a:pPr marL="0" indent="0">
              <a:buNone/>
            </a:pPr>
            <a:r>
              <a:rPr lang="ca-ES" b="1" dirty="0" err="1"/>
              <a:t>Diode</a:t>
            </a:r>
            <a:r>
              <a:rPr lang="ca-ES" b="1" dirty="0"/>
              <a:t> universal: </a:t>
            </a:r>
            <a:r>
              <a:rPr lang="ca-ES" dirty="0"/>
              <a:t>permet la circulació de corrent en un sentit i  ho impedeix en </a:t>
            </a:r>
            <a:r>
              <a:rPr lang="ca-ES" dirty="0" err="1"/>
              <a:t>senut</a:t>
            </a:r>
            <a:r>
              <a:rPr lang="ca-ES" dirty="0"/>
              <a:t> oposat.</a:t>
            </a:r>
          </a:p>
          <a:p>
            <a:pPr marL="0" indent="0">
              <a:buNone/>
            </a:pPr>
            <a:r>
              <a:rPr lang="ca-ES" dirty="0"/>
              <a:t>Hi ha un anell que identifica el càtode (-).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 err="1"/>
              <a:t>Diodes</a:t>
            </a:r>
            <a:r>
              <a:rPr lang="ca-ES" b="1" dirty="0"/>
              <a:t> LED (light </a:t>
            </a:r>
            <a:r>
              <a:rPr lang="ca-ES" b="1" dirty="0" err="1"/>
              <a:t>emitting</a:t>
            </a:r>
            <a:r>
              <a:rPr lang="ca-ES" b="1" dirty="0"/>
              <a:t> díode): </a:t>
            </a:r>
            <a:r>
              <a:rPr lang="ca-ES" dirty="0"/>
              <a:t>només deixem passar corrent en un sentit i </a:t>
            </a:r>
            <a:r>
              <a:rPr lang="ca-ES" dirty="0" err="1"/>
              <a:t>ementen</a:t>
            </a:r>
            <a:r>
              <a:rPr lang="ca-ES" dirty="0"/>
              <a:t> llum.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 err="1"/>
              <a:t>Fotodiodes</a:t>
            </a:r>
            <a:r>
              <a:rPr lang="ca-ES" b="1" dirty="0"/>
              <a:t>: </a:t>
            </a:r>
            <a:r>
              <a:rPr lang="ca-ES" dirty="0"/>
              <a:t>la intensitat de corrent que passa varia en funció del llum que reben. S’utilitzen per fabricar sensors de moviment.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2937259-EE51-45ED-B0E0-63ED5DF3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1872715"/>
            <a:ext cx="2944623" cy="96325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EB7253F1-83AC-4128-A3E0-05DB441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0" y="1007336"/>
            <a:ext cx="1730085" cy="79249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5A3FE133-7FD5-49DC-9979-BC084C01A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585"/>
          <a:stretch/>
        </p:blipFill>
        <p:spPr>
          <a:xfrm>
            <a:off x="5189715" y="2908854"/>
            <a:ext cx="2205538" cy="67170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5D78A288-F36D-42D0-AD09-F052F3690A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17" t="24044" r="10811" b="24898"/>
          <a:stretch/>
        </p:blipFill>
        <p:spPr>
          <a:xfrm>
            <a:off x="6522328" y="2967405"/>
            <a:ext cx="2238299" cy="1544962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8EDACC00-AE41-46D0-A115-02A8173DB5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465" b="20513"/>
          <a:stretch/>
        </p:blipFill>
        <p:spPr>
          <a:xfrm>
            <a:off x="5819023" y="5164626"/>
            <a:ext cx="2143125" cy="137207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AA2BB205-97F2-4D6B-AE20-A070A010B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965"/>
          <a:stretch/>
        </p:blipFill>
        <p:spPr>
          <a:xfrm>
            <a:off x="5189715" y="4596460"/>
            <a:ext cx="2205538" cy="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A205E5A-ECD7-444B-AC3C-0DFFD45A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06449"/>
          </a:xfrm>
        </p:spPr>
        <p:txBody>
          <a:bodyPr/>
          <a:lstStyle/>
          <a:p>
            <a:pPr algn="ctr"/>
            <a:r>
              <a:rPr lang="ca-ES" dirty="0"/>
              <a:t>DIODES LED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725B0A4-2318-4A32-9ACD-C9915A98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272209"/>
            <a:ext cx="5369390" cy="3063338"/>
          </a:xfrm>
        </p:spPr>
        <p:txBody>
          <a:bodyPr/>
          <a:lstStyle/>
          <a:p>
            <a:pPr marL="0" indent="0">
              <a:buNone/>
            </a:pPr>
            <a:r>
              <a:rPr lang="ca-ES" sz="2000" dirty="0"/>
              <a:t>Funcionen amb polarització directa.</a:t>
            </a:r>
          </a:p>
          <a:p>
            <a:pPr marL="0" indent="0">
              <a:buNone/>
            </a:pPr>
            <a:r>
              <a:rPr lang="ca-ES" sz="2000" dirty="0"/>
              <a:t>El càtode (-) és la zona plana del caputxó de plàstic o la terminal curt.</a:t>
            </a:r>
          </a:p>
          <a:p>
            <a:pPr marL="0" indent="0">
              <a:buNone/>
            </a:pPr>
            <a:r>
              <a:rPr lang="ca-ES" sz="2000" dirty="0"/>
              <a:t>L’ànode (+) és el terminal llarg.</a:t>
            </a:r>
          </a:p>
          <a:p>
            <a:pPr marL="0" indent="0">
              <a:buNone/>
            </a:pPr>
            <a:endParaRPr lang="ca-ES" sz="2000" dirty="0"/>
          </a:p>
          <a:p>
            <a:pPr marL="0" indent="0">
              <a:buNone/>
            </a:pPr>
            <a:r>
              <a:rPr lang="ca-ES" sz="2000" dirty="0"/>
              <a:t>Els </a:t>
            </a:r>
            <a:r>
              <a:rPr lang="ca-ES" sz="2000" dirty="0" err="1"/>
              <a:t>LEDs</a:t>
            </a:r>
            <a:r>
              <a:rPr lang="ca-ES" sz="2000" dirty="0"/>
              <a:t> </a:t>
            </a:r>
            <a:r>
              <a:rPr lang="ca-ES" sz="2000" b="1" dirty="0"/>
              <a:t>NO</a:t>
            </a:r>
            <a:r>
              <a:rPr lang="ca-ES" sz="2000" dirty="0"/>
              <a:t> es poden connectar directament a una pila. S’han d’usar resistències per controlar la intensitat de corrent que passa per ells.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0679095B-DFA4-42E1-93A4-AC023702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82" y="365662"/>
            <a:ext cx="2753126" cy="306333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4C52F7FD-EEC7-4A44-87F1-3B8A318B6256}"/>
              </a:ext>
            </a:extLst>
          </p:cNvPr>
          <p:cNvSpPr txBox="1"/>
          <p:nvPr/>
        </p:nvSpPr>
        <p:spPr>
          <a:xfrm>
            <a:off x="3909393" y="4126173"/>
            <a:ext cx="49530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Aplicacions: </a:t>
            </a:r>
            <a:r>
              <a:rPr lang="ca-ES" sz="2000" dirty="0"/>
              <a:t>senyalització d’equips electrònics i il·luminació.</a:t>
            </a:r>
          </a:p>
          <a:p>
            <a:endParaRPr lang="ca-ES" sz="2000" b="1" dirty="0"/>
          </a:p>
          <a:p>
            <a:r>
              <a:rPr lang="ca-ES" sz="2000" b="1" dirty="0"/>
              <a:t>Avantatges: </a:t>
            </a:r>
            <a:r>
              <a:rPr lang="ca-ES" sz="2000" dirty="0"/>
              <a:t>menor consum energètic, temps de vida elevat, funcionen a menys tensió fet que fa que siguin més segurs, no generen calor, multicolors, fàcil instal·lació i encès instantani.</a:t>
            </a:r>
          </a:p>
          <a:p>
            <a:endParaRPr lang="ca-ES" dirty="0"/>
          </a:p>
        </p:txBody>
      </p:sp>
      <p:pic>
        <p:nvPicPr>
          <p:cNvPr id="4098" name="Picture 2" descr="Resultat d'imatges de LED">
            <a:extLst>
              <a:ext uri="{FF2B5EF4-FFF2-40B4-BE49-F238E27FC236}">
                <a16:creationId xmlns:a16="http://schemas.microsoft.com/office/drawing/2014/main" id="{8C55A90E-F6ED-409F-97E1-4BBC8CD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8" y="4092370"/>
            <a:ext cx="3100841" cy="22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2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52CBF1E-D90C-4A87-A8D1-D86F71D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9D25561-588C-4324-963B-5BBD1B0B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073426"/>
            <a:ext cx="7886700" cy="5130834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13. </a:t>
            </a:r>
            <a:r>
              <a:rPr lang="ca-ES" dirty="0"/>
              <a:t>Per els circuits següents, indica quines làmpades s’il·luminen i quines no. Dibuixa amb fletxes el flux de corrent: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50844EDA-B5A0-43C3-AA8B-FF6994F4C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6"/>
          <a:stretch/>
        </p:blipFill>
        <p:spPr>
          <a:xfrm>
            <a:off x="1264453" y="1698383"/>
            <a:ext cx="6429564" cy="222706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A2C9959-5D9F-489F-A2D4-FE2D86D6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7" y="3639260"/>
            <a:ext cx="4788620" cy="2469603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E0E1417-C32E-4D7B-A911-FE773215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426" y="4032240"/>
            <a:ext cx="4420597" cy="24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52CBF1E-D90C-4A87-A8D1-D86F71D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9D25561-588C-4324-963B-5BBD1B0B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073426"/>
            <a:ext cx="8626563" cy="2355574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/>
              <a:t>14. </a:t>
            </a:r>
            <a:r>
              <a:rPr lang="ca-ES" sz="2000" dirty="0"/>
              <a:t>Indica si són certes o falses les afirmacions següents. Corregeix les falses.</a:t>
            </a:r>
          </a:p>
          <a:p>
            <a:pPr>
              <a:buFontTx/>
              <a:buChar char="-"/>
            </a:pPr>
            <a:r>
              <a:rPr lang="ca-ES" sz="2000" dirty="0"/>
              <a:t>Un díode condueix corrent en un únic sentit.</a:t>
            </a:r>
          </a:p>
          <a:p>
            <a:pPr>
              <a:buFontTx/>
              <a:buChar char="-"/>
            </a:pPr>
            <a:r>
              <a:rPr lang="ca-ES" sz="2000" dirty="0"/>
              <a:t>Per a que condueixi el corrent, hem de connectar la zona P al terminal positiu de la pila.</a:t>
            </a:r>
          </a:p>
          <a:p>
            <a:pPr>
              <a:buFontTx/>
              <a:buChar char="-"/>
            </a:pPr>
            <a:r>
              <a:rPr lang="ca-ES" sz="2000" dirty="0"/>
              <a:t>Per a que condueixi hem de connectar el càtode del díode al ànode la  bateria.</a:t>
            </a:r>
          </a:p>
          <a:p>
            <a:pPr>
              <a:buFontTx/>
              <a:buChar char="-"/>
            </a:pPr>
            <a:r>
              <a:rPr lang="ca-ES" sz="2000" dirty="0"/>
              <a:t>Un díode universal permet el pas de corrent quan està polaritzat inversament.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235F7952-6C6A-4197-AF03-C18827B30B86}"/>
              </a:ext>
            </a:extLst>
          </p:cNvPr>
          <p:cNvSpPr txBox="1"/>
          <p:nvPr/>
        </p:nvSpPr>
        <p:spPr>
          <a:xfrm>
            <a:off x="238538" y="3429000"/>
            <a:ext cx="8626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15. </a:t>
            </a:r>
            <a:r>
              <a:rPr lang="ca-ES" sz="2000" dirty="0"/>
              <a:t>En els següents circuits, al pressionar el polsador:</a:t>
            </a:r>
          </a:p>
          <a:p>
            <a:r>
              <a:rPr lang="ca-ES" sz="2000" dirty="0"/>
              <a:t>-En quin s’il·luminaran els dos </a:t>
            </a:r>
            <a:r>
              <a:rPr lang="ca-ES" sz="2000" dirty="0" err="1"/>
              <a:t>LEDs</a:t>
            </a:r>
            <a:r>
              <a:rPr lang="ca-ES" sz="2000" dirty="0"/>
              <a:t>? Com estan polaritzats els </a:t>
            </a:r>
            <a:r>
              <a:rPr lang="ca-ES" sz="2000" dirty="0" err="1"/>
              <a:t>LEDs</a:t>
            </a:r>
            <a:r>
              <a:rPr lang="ca-ES" sz="2000" dirty="0"/>
              <a:t> en el circuit?</a:t>
            </a:r>
          </a:p>
          <a:p>
            <a:r>
              <a:rPr lang="ca-ES" sz="2000" dirty="0"/>
              <a:t>-Hi ha algun muntatge en el que només s’il·lumini un LED? Quin LED s’il·lumina?</a:t>
            </a:r>
          </a:p>
          <a:p>
            <a:endParaRPr lang="ca-ES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4029BF67-D6CC-46DD-B911-C6AA2DA7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4623926"/>
            <a:ext cx="7489738" cy="19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4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52CBF1E-D90C-4A87-A8D1-D86F71D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9D25561-588C-4324-963B-5BBD1B0B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073426"/>
            <a:ext cx="7886700" cy="513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b="1" dirty="0"/>
              <a:t>16. </a:t>
            </a:r>
            <a:r>
              <a:rPr lang="ca-ES" sz="2000" dirty="0"/>
              <a:t>Digues si són certes o falses les afirmacions següents. Corregeix  les falses:</a:t>
            </a:r>
          </a:p>
          <a:p>
            <a:pPr marL="0" indent="0">
              <a:buNone/>
            </a:pPr>
            <a:endParaRPr lang="ca-ES" sz="2000" dirty="0"/>
          </a:p>
          <a:p>
            <a:pPr>
              <a:buFontTx/>
              <a:buChar char="-"/>
            </a:pPr>
            <a:r>
              <a:rPr lang="ca-ES" sz="2000" dirty="0"/>
              <a:t>Un díode està format per la unió de dos semiconductors extrínsecs.</a:t>
            </a:r>
          </a:p>
          <a:p>
            <a:pPr>
              <a:buFontTx/>
              <a:buChar char="-"/>
            </a:pPr>
            <a:r>
              <a:rPr lang="ca-ES" sz="2000" dirty="0"/>
              <a:t>Els semiconductors de tipus P estan dopats amb elements que contenen 3 e- de valència.</a:t>
            </a:r>
          </a:p>
          <a:p>
            <a:pPr>
              <a:buFontTx/>
              <a:buChar char="-"/>
            </a:pPr>
            <a:r>
              <a:rPr lang="ca-ES" sz="2000" dirty="0"/>
              <a:t>En polarització directa, la corrent no circula per el díode.</a:t>
            </a:r>
          </a:p>
          <a:p>
            <a:pPr>
              <a:buFontTx/>
              <a:buChar char="-"/>
            </a:pPr>
            <a:r>
              <a:rPr lang="ca-ES" sz="2000" dirty="0"/>
              <a:t>El díode es pot utilitzar com un interruptor d’un circuit.</a:t>
            </a:r>
          </a:p>
          <a:p>
            <a:pPr>
              <a:buFontTx/>
              <a:buChar char="-"/>
            </a:pPr>
            <a:r>
              <a:rPr lang="ca-ES" sz="2000" dirty="0"/>
              <a:t>En la polarització inversa de la unió NP, el terminal de la zona N es connecta al càtode de la font de tensió-</a:t>
            </a:r>
          </a:p>
          <a:p>
            <a:pPr>
              <a:buFontTx/>
              <a:buChar char="-"/>
            </a:pPr>
            <a:r>
              <a:rPr lang="ca-ES" sz="2000" dirty="0"/>
              <a:t>Els semiconductors de tipus P estan dopats amb elements amb tres electrons de valència.</a:t>
            </a:r>
          </a:p>
          <a:p>
            <a:pPr>
              <a:buFontTx/>
              <a:buChar char="-"/>
            </a:pPr>
            <a:r>
              <a:rPr lang="ca-ES" sz="2000" dirty="0"/>
              <a:t>Un LED condueix el corrent quan </a:t>
            </a:r>
            <a:r>
              <a:rPr lang="ca-ES" sz="2000" dirty="0" err="1"/>
              <a:t>connectam</a:t>
            </a:r>
            <a:r>
              <a:rPr lang="ca-ES" sz="2000" dirty="0"/>
              <a:t> l’ànode i el càtode als bornes positiu i negatiu de la pila respectivament.</a:t>
            </a:r>
          </a:p>
        </p:txBody>
      </p:sp>
    </p:spTree>
    <p:extLst>
      <p:ext uri="{BB962C8B-B14F-4D97-AF65-F5344CB8AC3E}">
        <p14:creationId xmlns:p14="http://schemas.microsoft.com/office/powerpoint/2010/main" val="393579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F3EBDD6-CF8A-4DD0-91D9-FF7591B9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654657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224B662-4D67-4CB1-925C-A9FD6535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020417"/>
            <a:ext cx="1632277" cy="5159723"/>
          </a:xfrm>
        </p:spPr>
        <p:txBody>
          <a:bodyPr/>
          <a:lstStyle/>
          <a:p>
            <a:pPr marL="0" indent="0">
              <a:buNone/>
            </a:pPr>
            <a:r>
              <a:rPr lang="ca-ES" b="1" dirty="0"/>
              <a:t>17. </a:t>
            </a:r>
            <a:r>
              <a:rPr lang="ca-ES" dirty="0"/>
              <a:t>Indica dels circuits següents quines bombetes (L) i quins LED s'il·luminaran quan polsem el polsador.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182A8EA-58B9-4919-A55F-797779A1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1020417"/>
            <a:ext cx="6098259" cy="5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A92735B-FF01-4942-BF5D-99CB7868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10" y="586667"/>
            <a:ext cx="7886700" cy="641405"/>
          </a:xfrm>
        </p:spPr>
        <p:txBody>
          <a:bodyPr/>
          <a:lstStyle/>
          <a:p>
            <a:pPr algn="ctr"/>
            <a:r>
              <a:rPr lang="ca-ES" dirty="0"/>
              <a:t>TRANSISTORS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D88274A-17C4-4A32-82C7-3F5FC23D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396318"/>
            <a:ext cx="7886700" cy="993913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Són dispositius semiconductors que poden actuar com a díodes, deixant passar corrent en un sentit i no amb l’altre. A més però, poden decidir si la corrent ha de passar o no i amb quina intensitat.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8678EA1-6EB6-4C50-A02B-07DB3364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710" y="3082101"/>
            <a:ext cx="4760945" cy="333976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B916CD83-E1F4-485D-9AD5-9708C1BBE00B}"/>
              </a:ext>
            </a:extLst>
          </p:cNvPr>
          <p:cNvSpPr txBox="1"/>
          <p:nvPr/>
        </p:nvSpPr>
        <p:spPr>
          <a:xfrm>
            <a:off x="633845" y="2943994"/>
            <a:ext cx="34392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Els transistors bipolars  (BJT) estan formats per la unió de tres semiconductors de forma alterna P i N formant PNP i NPN. </a:t>
            </a:r>
          </a:p>
          <a:p>
            <a:endParaRPr lang="ca-ES" sz="2000" dirty="0"/>
          </a:p>
          <a:p>
            <a:r>
              <a:rPr lang="ca-ES" sz="2000" dirty="0"/>
              <a:t>Cada zona </a:t>
            </a:r>
            <a:r>
              <a:rPr lang="ca-ES" sz="2000" dirty="0" err="1"/>
              <a:t>semiconductora</a:t>
            </a:r>
            <a:r>
              <a:rPr lang="ca-ES" sz="2000" dirty="0"/>
              <a:t> està unida a un terminal:</a:t>
            </a:r>
          </a:p>
          <a:p>
            <a:pPr algn="ctr"/>
            <a:r>
              <a:rPr lang="ca-ES" sz="2000" dirty="0"/>
              <a:t>E=emissor</a:t>
            </a:r>
          </a:p>
          <a:p>
            <a:pPr algn="ctr"/>
            <a:r>
              <a:rPr lang="ca-ES" sz="2000" dirty="0"/>
              <a:t>B=base</a:t>
            </a:r>
          </a:p>
          <a:p>
            <a:pPr algn="ctr"/>
            <a:r>
              <a:rPr lang="ca-ES" sz="2000" dirty="0"/>
              <a:t>C= </a:t>
            </a:r>
            <a:r>
              <a:rPr lang="ca-ES" sz="2000" dirty="0" err="1"/>
              <a:t>colector</a:t>
            </a:r>
            <a:endParaRPr lang="ca-ES" sz="2000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40606043-8007-42A1-8CE0-5419DCCEACE8}"/>
              </a:ext>
            </a:extLst>
          </p:cNvPr>
          <p:cNvSpPr txBox="1"/>
          <p:nvPr/>
        </p:nvSpPr>
        <p:spPr>
          <a:xfrm>
            <a:off x="633845" y="2467057"/>
            <a:ext cx="884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És el component electrònic més important i més usat.</a:t>
            </a:r>
          </a:p>
        </p:txBody>
      </p:sp>
    </p:spTree>
    <p:extLst>
      <p:ext uri="{BB962C8B-B14F-4D97-AF65-F5344CB8AC3E}">
        <p14:creationId xmlns:p14="http://schemas.microsoft.com/office/powerpoint/2010/main" val="321848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BB68087-9F78-4C19-9B82-76A9872F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7" y="15079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TRANSISTORS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idor de contingut 2">
                <a:extLst>
                  <a:ext uri="{FF2B5EF4-FFF2-40B4-BE49-F238E27FC236}">
                    <a16:creationId xmlns:a16="http://schemas.microsoft.com/office/drawing/2014/main" id="{A4D736B8-6A4E-4CA7-9A2C-E851191B9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845" y="1340641"/>
                <a:ext cx="7886700" cy="4839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a-ES" dirty="0"/>
                  <a:t>Els electrons circulen entre l’emissor i el col·lector i és el corrent de la base la que regula la circulació.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a-E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</m:oMath>
                  </m:oMathPara>
                </a14:m>
                <a:endParaRPr lang="ca-ES" b="0" dirty="0"/>
              </a:p>
              <a:p>
                <a:pPr marL="0" indent="0">
                  <a:buNone/>
                </a:pPr>
                <a:r>
                  <a:rPr lang="ca-ES" dirty="0"/>
                  <a:t>Una petita intensitat a B es tradueix a un augment del corrent que circula entre E i C.</a:t>
                </a:r>
              </a:p>
              <a:p>
                <a:pPr marL="0" indent="0">
                  <a:buNone/>
                </a:pPr>
                <a:endParaRPr lang="ca-ES" dirty="0"/>
              </a:p>
              <a:p>
                <a:pPr marL="0" indent="0">
                  <a:buNone/>
                </a:pPr>
                <a:r>
                  <a:rPr lang="ca-ES" b="1" dirty="0"/>
                  <a:t>Aplicacions:</a:t>
                </a:r>
              </a:p>
              <a:p>
                <a:pPr marL="0" indent="0">
                  <a:buNone/>
                </a:pPr>
                <a:r>
                  <a:rPr lang="ca-ES" b="1" dirty="0"/>
                  <a:t>-Amplificadors: </a:t>
                </a:r>
                <a:r>
                  <a:rPr lang="ca-ES" dirty="0"/>
                  <a:t>una petita intensitat a la base dona com a resultat una intensitat major al col·lector.</a:t>
                </a:r>
              </a:p>
              <a:p>
                <a:pPr marL="0" indent="0">
                  <a:buNone/>
                </a:pPr>
                <a:r>
                  <a:rPr lang="ca-ES" b="1" dirty="0"/>
                  <a:t>-Interruptors: </a:t>
                </a:r>
                <a:r>
                  <a:rPr lang="ca-ES" dirty="0"/>
                  <a:t>no circula corrent fins que I</a:t>
                </a:r>
                <a:r>
                  <a:rPr lang="ca-ES" baseline="-25000" dirty="0"/>
                  <a:t>B</a:t>
                </a:r>
                <a:r>
                  <a:rPr lang="ca-ES" dirty="0"/>
                  <a:t>≠0</a:t>
                </a:r>
              </a:p>
            </p:txBody>
          </p:sp>
        </mc:Choice>
        <mc:Fallback xmlns="">
          <p:sp>
            <p:nvSpPr>
              <p:cNvPr id="3" name="Contenidor de contingut 2">
                <a:extLst>
                  <a:ext uri="{FF2B5EF4-FFF2-40B4-BE49-F238E27FC236}">
                    <a16:creationId xmlns:a16="http://schemas.microsoft.com/office/drawing/2014/main" id="{A4D736B8-6A4E-4CA7-9A2C-E851191B9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340641"/>
                <a:ext cx="7886700" cy="4839499"/>
              </a:xfrm>
              <a:blipFill>
                <a:blip r:embed="rId2"/>
                <a:stretch>
                  <a:fillRect l="-927" t="-1385" r="-46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7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D2D5DC6-919F-4A83-9C9A-51C8CE0B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371CC14-D76D-4139-A71D-88D43CD1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073426"/>
            <a:ext cx="8521147" cy="609599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18. Per cada circuit digues si les bombetes estaran enceses o apagades. Raona la teva resposta.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4BBF9C5B-F61B-49EF-AD00-5124F550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219"/>
            <a:ext cx="4408455" cy="139065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821BBBD0-561E-4FD5-ADED-5FC9B80B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" y="3826820"/>
            <a:ext cx="4178351" cy="129245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1D9A3D1B-E294-4EE8-8932-506075230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1744322"/>
            <a:ext cx="4686300" cy="159067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A303565-C917-4C8F-8F3C-411A28BA7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778" y="3639610"/>
            <a:ext cx="45910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73245D8-CD16-4BC6-8083-B85EE1A2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92421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DEFINICIONS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1FB1E1F-2041-4E30-BB32-0F4DA65A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417983"/>
            <a:ext cx="7886700" cy="5194851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ca-ES" sz="2000" b="1" noProof="1"/>
              <a:t>Càrrega (Q):</a:t>
            </a:r>
            <a:r>
              <a:rPr lang="ca-ES" sz="2000" noProof="1"/>
              <a:t>quantitat de càrrega que circula per un circuit. Unitats SI: </a:t>
            </a:r>
            <a:r>
              <a:rPr lang="ca-ES" sz="2000" b="1" noProof="1"/>
              <a:t>Coulomb (C).</a:t>
            </a:r>
          </a:p>
          <a:p>
            <a:pPr marL="457200" indent="-457200">
              <a:buAutoNum type="alphaLcParenR"/>
            </a:pPr>
            <a:r>
              <a:rPr lang="ca-ES" sz="2000" b="1" noProof="1"/>
              <a:t>Intensitat (I): </a:t>
            </a:r>
            <a:r>
              <a:rPr lang="ca-ES" sz="2000" noProof="1"/>
              <a:t>càrrega (Q) que es transportada per unitat de temps. Unitats SI: </a:t>
            </a:r>
            <a:r>
              <a:rPr lang="ca-ES" sz="2000" b="1" noProof="1"/>
              <a:t>Amper (A)</a:t>
            </a:r>
          </a:p>
          <a:p>
            <a:pPr marL="457200" indent="-457200">
              <a:buAutoNum type="alphaLcParenR"/>
            </a:pPr>
            <a:r>
              <a:rPr lang="ca-ES" sz="2000" b="1" noProof="1"/>
              <a:t>Voltatge o tensió (V): </a:t>
            </a:r>
            <a:r>
              <a:rPr lang="ca-ES" sz="2000" noProof="1"/>
              <a:t>treball que s’ha de realitzar per transportar un càrrega possitiva entre dos punts. Unitats SI: Volt (V)</a:t>
            </a:r>
          </a:p>
          <a:p>
            <a:pPr marL="457200" indent="-457200">
              <a:buAutoNum type="alphaLcParenR"/>
            </a:pPr>
            <a:r>
              <a:rPr lang="ca-ES" sz="2000" b="1" noProof="1"/>
              <a:t>Resistència (R): </a:t>
            </a:r>
            <a:r>
              <a:rPr lang="ca-ES" sz="2000" noProof="1"/>
              <a:t>la oposición al pas de corriente. Unitats SI: </a:t>
            </a:r>
            <a:r>
              <a:rPr lang="ca-ES" sz="2000" b="1" noProof="1"/>
              <a:t>Ohm (</a:t>
            </a:r>
            <a:r>
              <a:rPr lang="el-GR" sz="2000" b="1" noProof="1"/>
              <a:t>Ω</a:t>
            </a:r>
            <a:r>
              <a:rPr lang="ca-ES" sz="2000" b="1" noProof="1"/>
              <a:t>)</a:t>
            </a:r>
          </a:p>
          <a:p>
            <a:pPr marL="457200" indent="-457200">
              <a:buAutoNum type="alphaLcParenR"/>
            </a:pPr>
            <a:r>
              <a:rPr lang="ca-ES" sz="2000" b="1" noProof="1"/>
              <a:t>Tipus de corrent: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2000" b="1" noProof="1"/>
              <a:t>Corrent altern: els electrons canvien de</a:t>
            </a:r>
            <a:r>
              <a:rPr lang="ca-ES" sz="2000" noProof="1"/>
              <a:t> sentit (50Hz) i la seva tensió i intensitat varien en funció del temps.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2000" b="1" noProof="1"/>
              <a:t>Corrent contínu: </a:t>
            </a:r>
            <a:r>
              <a:rPr lang="ca-ES" sz="2000" noProof="1"/>
              <a:t>el corrent circula sempre en el mateix sentit amb un voltatge constant.</a:t>
            </a:r>
          </a:p>
        </p:txBody>
      </p:sp>
    </p:spTree>
    <p:extLst>
      <p:ext uri="{BB962C8B-B14F-4D97-AF65-F5344CB8AC3E}">
        <p14:creationId xmlns:p14="http://schemas.microsoft.com/office/powerpoint/2010/main" val="426524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0327617-C4FC-4E0F-9692-370D6E2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840188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idor de contingut 2">
                <a:extLst>
                  <a:ext uri="{FF2B5EF4-FFF2-40B4-BE49-F238E27FC236}">
                    <a16:creationId xmlns:a16="http://schemas.microsoft.com/office/drawing/2014/main" id="{3DE53FC1-9BB0-4892-933E-C4C689076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845" y="1205949"/>
                <a:ext cx="7886700" cy="49741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a-ES" b="1" dirty="0"/>
                  <a:t>19. </a:t>
                </a:r>
                <a:r>
                  <a:rPr lang="ca-ES" dirty="0"/>
                  <a:t>Digues si són certes o falses les afirmacions següents. Corregeix les </a:t>
                </a:r>
                <a:r>
                  <a:rPr lang="ca-ES"/>
                  <a:t>falses.</a:t>
                </a:r>
              </a:p>
              <a:p>
                <a:pPr marL="0" indent="0">
                  <a:buNone/>
                </a:pPr>
                <a:endParaRPr lang="ca-ES" dirty="0"/>
              </a:p>
              <a:p>
                <a:pPr>
                  <a:buFontTx/>
                  <a:buChar char="-"/>
                </a:pPr>
                <a:r>
                  <a:rPr lang="ca-ES" dirty="0"/>
                  <a:t>Els transistors estan formats per la unió de dos materials semiconductors.</a:t>
                </a:r>
              </a:p>
              <a:p>
                <a:pPr>
                  <a:buFontTx/>
                  <a:buChar char="-"/>
                </a:pPr>
                <a:r>
                  <a:rPr lang="ca-ES" dirty="0"/>
                  <a:t>El transistor compleix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a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a-E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ca-ES" dirty="0"/>
              </a:p>
              <a:p>
                <a:pPr>
                  <a:buFontTx/>
                  <a:buChar char="-"/>
                </a:pPr>
                <a:r>
                  <a:rPr lang="ca-ES" dirty="0"/>
                  <a:t>El funcionament d’un transistor ve donat per la intensitat de corrent de l’emissor.</a:t>
                </a:r>
              </a:p>
              <a:p>
                <a:pPr>
                  <a:buFontTx/>
                  <a:buChar char="-"/>
                </a:pPr>
                <a:r>
                  <a:rPr lang="ca-ES" dirty="0"/>
                  <a:t>Un transistor es comporta com un interruptor controlat per un corrent elèctric.</a:t>
                </a:r>
              </a:p>
              <a:p>
                <a:pPr marL="0" indent="0">
                  <a:buNone/>
                </a:pPr>
                <a:endParaRPr lang="ca-ES" dirty="0"/>
              </a:p>
            </p:txBody>
          </p:sp>
        </mc:Choice>
        <mc:Fallback xmlns="">
          <p:sp>
            <p:nvSpPr>
              <p:cNvPr id="3" name="Contenidor de contingut 2">
                <a:extLst>
                  <a:ext uri="{FF2B5EF4-FFF2-40B4-BE49-F238E27FC236}">
                    <a16:creationId xmlns:a16="http://schemas.microsoft.com/office/drawing/2014/main" id="{3DE53FC1-9BB0-4892-933E-C4C689076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205949"/>
                <a:ext cx="7886700" cy="4974192"/>
              </a:xfrm>
              <a:blipFill>
                <a:blip r:embed="rId2"/>
                <a:stretch>
                  <a:fillRect l="-1005" t="-1348" r="-7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1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A9E4F7C4-91A5-4690-B594-D25B586D3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				 </a:t>
            </a:r>
            <a:endParaRPr lang="ca-ES" dirty="0"/>
          </a:p>
          <a:p>
            <a:endParaRPr lang="ca-ES" dirty="0"/>
          </a:p>
        </p:txBody>
      </p:sp>
      <p:sp>
        <p:nvSpPr>
          <p:cNvPr id="9" name="Contenidor de contingut 8">
            <a:extLst>
              <a:ext uri="{FF2B5EF4-FFF2-40B4-BE49-F238E27FC236}">
                <a16:creationId xmlns:a16="http://schemas.microsoft.com/office/drawing/2014/main" id="{7201CD31-097C-47A5-BBA6-0A88948C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45" y="1524001"/>
            <a:ext cx="3867150" cy="4664078"/>
          </a:xfrm>
        </p:spPr>
        <p:txBody>
          <a:bodyPr/>
          <a:lstStyle/>
          <a:p>
            <a:r>
              <a:rPr lang="es-ES" dirty="0"/>
              <a:t>Cuando está oscuro la resistencia es altísima y la corriente se ve obligada a entrar en la base, encendiendo la farola (Correcto)</a:t>
            </a:r>
            <a:endParaRPr lang="ca-ES" dirty="0"/>
          </a:p>
          <a:p>
            <a:endParaRPr lang="ca-ES" dirty="0"/>
          </a:p>
        </p:txBody>
      </p:sp>
      <p:sp>
        <p:nvSpPr>
          <p:cNvPr id="11" name="Contenidor de contingut 10">
            <a:extLst>
              <a:ext uri="{FF2B5EF4-FFF2-40B4-BE49-F238E27FC236}">
                <a16:creationId xmlns:a16="http://schemas.microsoft.com/office/drawing/2014/main" id="{7CEA8C7D-4117-4A5C-94C1-2F17B804E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344" y="1288353"/>
            <a:ext cx="3886201" cy="3680525"/>
          </a:xfrm>
        </p:spPr>
        <p:txBody>
          <a:bodyPr/>
          <a:lstStyle/>
          <a:p>
            <a:endParaRPr lang="ca-ES" dirty="0"/>
          </a:p>
          <a:p>
            <a:r>
              <a:rPr lang="es-ES" dirty="0"/>
              <a:t>Cuando está oscuro la resistencia es altísima y no deja pasar corriente a la base y la farola está apagada (absurdo).</a:t>
            </a:r>
            <a:endParaRPr lang="ca-ES" dirty="0"/>
          </a:p>
          <a:p>
            <a:endParaRPr lang="ca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ABC0AADD-EBDC-4252-BEED-A3D0055B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SENSORS DE LLUM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69E933-E4F9-4BCE-881B-DB8EDC85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944" y="350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5" name="Objecte 4">
            <a:extLst>
              <a:ext uri="{FF2B5EF4-FFF2-40B4-BE49-F238E27FC236}">
                <a16:creationId xmlns:a16="http://schemas.microsoft.com/office/drawing/2014/main" id="{EDED83FE-1CCE-465E-A6CE-317D2249F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59344"/>
              </p:ext>
            </p:extLst>
          </p:nvPr>
        </p:nvGraphicFramePr>
        <p:xfrm>
          <a:off x="0" y="3290570"/>
          <a:ext cx="4223118" cy="302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1889524" imgH="1348571" progId="CrocodileClipsCircuit">
                  <p:embed/>
                </p:oleObj>
              </mc:Choice>
              <mc:Fallback>
                <p:oleObj r:id="rId3" imgW="1889524" imgH="1348571" progId="CrocodileClipsCircui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0570"/>
                        <a:ext cx="4223118" cy="3028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B91E236-72A3-46EF-8D33-3C5259AF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293" y="142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7" name="Objecte 6">
            <a:extLst>
              <a:ext uri="{FF2B5EF4-FFF2-40B4-BE49-F238E27FC236}">
                <a16:creationId xmlns:a16="http://schemas.microsoft.com/office/drawing/2014/main" id="{6D800345-56F0-43DA-B49B-00DEAD60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783807"/>
              </p:ext>
            </p:extLst>
          </p:nvPr>
        </p:nvGraphicFramePr>
        <p:xfrm>
          <a:off x="4367654" y="3367646"/>
          <a:ext cx="4142501" cy="306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1828959" imgH="1348571" progId="CrocodileClipsCircuit">
                  <p:embed/>
                </p:oleObj>
              </mc:Choice>
              <mc:Fallback>
                <p:oleObj r:id="rId5" imgW="1828959" imgH="1348571" progId="CrocodileClipsCircu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54" y="3367646"/>
                        <a:ext cx="4142501" cy="3063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720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A9E4F7C4-91A5-4690-B594-D25B586D3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				 </a:t>
            </a:r>
            <a:endParaRPr lang="ca-ES" dirty="0"/>
          </a:p>
          <a:p>
            <a:endParaRPr lang="ca-ES" dirty="0"/>
          </a:p>
        </p:txBody>
      </p:sp>
      <p:sp>
        <p:nvSpPr>
          <p:cNvPr id="9" name="Contenidor de contingut 8">
            <a:extLst>
              <a:ext uri="{FF2B5EF4-FFF2-40B4-BE49-F238E27FC236}">
                <a16:creationId xmlns:a16="http://schemas.microsoft.com/office/drawing/2014/main" id="{7201CD31-097C-47A5-BBA6-0A88948C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45" y="1524001"/>
            <a:ext cx="3867150" cy="4664078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CALEFACCIÓ</a:t>
            </a:r>
          </a:p>
          <a:p>
            <a:pPr marL="0" indent="0">
              <a:buNone/>
            </a:pPr>
            <a:r>
              <a:rPr lang="es-ES" dirty="0"/>
              <a:t>Al bajar la temperatura la resistencia es altísima y la corriente se ve obligada a entrar en la base, conectando el relé y la calefacción </a:t>
            </a:r>
            <a:endParaRPr lang="ca-ES" dirty="0"/>
          </a:p>
        </p:txBody>
      </p:sp>
      <p:sp>
        <p:nvSpPr>
          <p:cNvPr id="11" name="Contenidor de contingut 10">
            <a:extLst>
              <a:ext uri="{FF2B5EF4-FFF2-40B4-BE49-F238E27FC236}">
                <a16:creationId xmlns:a16="http://schemas.microsoft.com/office/drawing/2014/main" id="{7CEA8C7D-4117-4A5C-94C1-2F17B804E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344" y="1524001"/>
            <a:ext cx="3886201" cy="3444877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VENTILACIÓ</a:t>
            </a:r>
          </a:p>
          <a:p>
            <a:r>
              <a:rPr lang="es-ES" dirty="0"/>
              <a:t>Al subir la temperatura la NTC tiene muy poca resistencia y deja pasar corriente a la base, conectando el ventilador.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ABC0AADD-EBDC-4252-BEED-A3D0055B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SENSORS DE TEMPERATURA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69E933-E4F9-4BCE-881B-DB8EDC85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944" y="350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91E236-72A3-46EF-8D33-3C5259AF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293" y="142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AED18CA-404E-45C2-B846-0C7C1181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6" y="3429000"/>
            <a:ext cx="3961265" cy="2978284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D4FDD413-ACF3-4CA2-A75C-8B2EFAB1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78" y="3172390"/>
            <a:ext cx="3942531" cy="30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39CCCB8-51C3-4B67-81D8-4D4309FC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ALARMA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21DBEA8-E068-422E-8AF5-4468EB5D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ALARMA D’INCENDI                                ALARMA DE ROBATORI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A823685-ECC7-43B4-9353-369F68782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4" y="2769268"/>
            <a:ext cx="4042631" cy="3410872"/>
          </a:xfrm>
          <a:prstGeom prst="rect">
            <a:avLst/>
          </a:prstGeom>
        </p:spPr>
      </p:pic>
      <p:graphicFrame>
        <p:nvGraphicFramePr>
          <p:cNvPr id="5" name="Objecte 4">
            <a:extLst>
              <a:ext uri="{FF2B5EF4-FFF2-40B4-BE49-F238E27FC236}">
                <a16:creationId xmlns:a16="http://schemas.microsoft.com/office/drawing/2014/main" id="{A523BA1C-5CBE-4DBC-BBF6-3BCAE0944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4011"/>
              </p:ext>
            </p:extLst>
          </p:nvPr>
        </p:nvGraphicFramePr>
        <p:xfrm>
          <a:off x="4737765" y="2770797"/>
          <a:ext cx="4042631" cy="340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4438800" imgH="3743280" progId="">
                  <p:embed/>
                </p:oleObj>
              </mc:Choice>
              <mc:Fallback>
                <p:oleObj r:id="rId4" imgW="4438800" imgH="3743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7765" y="2770797"/>
                        <a:ext cx="4042631" cy="340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39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DF1E1CA-A6F5-41EA-B989-91EA167A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      LLEI D’OHM</a:t>
            </a:r>
          </a:p>
        </p:txBody>
      </p:sp>
      <p:pic>
        <p:nvPicPr>
          <p:cNvPr id="4" name="Contenidor de contingut 3">
            <a:extLst>
              <a:ext uri="{FF2B5EF4-FFF2-40B4-BE49-F238E27FC236}">
                <a16:creationId xmlns:a16="http://schemas.microsoft.com/office/drawing/2014/main" id="{2D31ADCE-CC9E-4EC0-A4CF-ECADC8622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44" y="2060527"/>
            <a:ext cx="7053311" cy="435133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5386D20-E73A-45B2-96AE-2518F880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83" y="596003"/>
            <a:ext cx="4112872" cy="1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BBD900A-C2B1-4E7B-9C44-849E790A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40473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EXERCICIS: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EAA6C96-3699-4236-AEA1-BEC26D6D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325217"/>
            <a:ext cx="7886700" cy="485492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a-ES" dirty="0"/>
              <a:t>DEFINEIX:</a:t>
            </a:r>
          </a:p>
          <a:p>
            <a:pPr marL="0" indent="0">
              <a:buNone/>
            </a:pPr>
            <a:r>
              <a:rPr lang="ca-ES" dirty="0"/>
              <a:t>Electrònica, Tensió, Intensitat, Quantitat de càrrega, Corrent elèctric i resistència.</a:t>
            </a:r>
          </a:p>
          <a:p>
            <a:pPr marL="0" indent="0">
              <a:buNone/>
            </a:pPr>
            <a:r>
              <a:rPr lang="ca-ES" dirty="0"/>
              <a:t>2. Digues si són certes o falses:</a:t>
            </a:r>
          </a:p>
          <a:p>
            <a:pPr marL="0" indent="0">
              <a:buNone/>
            </a:pPr>
            <a:r>
              <a:rPr lang="ca-ES" dirty="0"/>
              <a:t>La intensitat de corrent és la quantitat d’electrons que circula per un circuit.</a:t>
            </a:r>
          </a:p>
          <a:p>
            <a:pPr marL="0" indent="0">
              <a:buNone/>
            </a:pPr>
            <a:r>
              <a:rPr lang="ca-ES" dirty="0"/>
              <a:t>En un circuit electrònic els electrons circulen des de l’ànode del generador de tensió.</a:t>
            </a:r>
          </a:p>
          <a:p>
            <a:pPr marL="0" indent="0">
              <a:buNone/>
            </a:pPr>
            <a:r>
              <a:rPr lang="ca-ES" dirty="0"/>
              <a:t>La llei d’ohm es pot escriure com I·V=R</a:t>
            </a:r>
          </a:p>
          <a:p>
            <a:pPr marL="0" indent="0">
              <a:buNone/>
            </a:pPr>
            <a:r>
              <a:rPr lang="ca-ES" dirty="0"/>
              <a:t>El sentit del corrent elèctric és contrari al flux d’electrons.</a:t>
            </a:r>
          </a:p>
          <a:p>
            <a:pPr marL="0" indent="0">
              <a:buNone/>
            </a:pPr>
            <a:r>
              <a:rPr lang="ca-ES" dirty="0"/>
              <a:t>La càrregues positives atreuen a les càrregues positives, mentre que la càrregues negatives atreuen a les negatives.</a:t>
            </a:r>
          </a:p>
          <a:p>
            <a:pPr marL="0" indent="0">
              <a:buNone/>
            </a:pPr>
            <a:endParaRPr lang="ca-ES" dirty="0"/>
          </a:p>
          <a:p>
            <a:pPr marL="457200" indent="-457200"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846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492DD51-66F3-4A99-9917-9F5412DC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7" y="226534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2951725-0605-4F53-9684-3FF78039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87" y="1284324"/>
            <a:ext cx="4172830" cy="4775410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3. Calcula la variable que falta fent ús de la llei d’ohm: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D2502F23-C882-40FC-AE77-1BF9C96B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5" t="8880"/>
          <a:stretch/>
        </p:blipFill>
        <p:spPr>
          <a:xfrm>
            <a:off x="888204" y="2019300"/>
            <a:ext cx="2013091" cy="22479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C3697B22-AC69-4C47-AEC5-619D52E1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5" y="1869249"/>
            <a:ext cx="1933575" cy="2247900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83B11DED-9DCE-4D7A-B16E-8338A5E8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17" y="4454488"/>
            <a:ext cx="1933575" cy="223837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8BAD133-14FF-4641-BD0B-68FBDCDF5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681" y="609600"/>
            <a:ext cx="1428750" cy="281940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FC40F68C-2EDB-491B-828E-47899DE74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125" y="3577254"/>
            <a:ext cx="2428875" cy="282892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A19CC402-6DED-4060-96A1-F53FE5063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876" y="4251672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5FEBD53-3C12-463D-9F75-93BA5FFB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561892"/>
          </a:xfrm>
        </p:spPr>
        <p:txBody>
          <a:bodyPr/>
          <a:lstStyle/>
          <a:p>
            <a:r>
              <a:rPr lang="ca-ES" dirty="0"/>
              <a:t>ELEMENTS DELS CIRCUITS ELECTRÒNICS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B386079-0871-41E3-8A3C-03D3F570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126435"/>
            <a:ext cx="7886700" cy="505370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a-ES" b="1" dirty="0"/>
              <a:t>Generador:</a:t>
            </a:r>
            <a:r>
              <a:rPr lang="ca-ES" dirty="0"/>
              <a:t> transformen qualsevol tipus d’energia en energia elèctrica. Pila, bateries i fonts de corrent alterna.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/>
              <a:t>2. Conductors: </a:t>
            </a:r>
            <a:r>
              <a:rPr lang="ca-ES" dirty="0"/>
              <a:t>fils que connecten els elements del circuits.</a:t>
            </a:r>
          </a:p>
          <a:p>
            <a:pPr marL="0" indent="0">
              <a:buNone/>
            </a:pPr>
            <a:r>
              <a:rPr lang="ca-ES" b="1" dirty="0"/>
              <a:t>3. Elements de control: </a:t>
            </a:r>
            <a:r>
              <a:rPr lang="ca-ES" dirty="0"/>
              <a:t>dirigeixen o interrompen el pas de corrent.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/>
              <a:t>4. Elements de protecció: </a:t>
            </a:r>
            <a:r>
              <a:rPr lang="ca-ES" dirty="0"/>
              <a:t>protegeixen la resta d’elements del circuit de sobrecàrregues o fuites. Fusibles, diferencials i </a:t>
            </a:r>
            <a:r>
              <a:rPr lang="ca-ES" dirty="0" err="1"/>
              <a:t>magnetotèrmics</a:t>
            </a:r>
            <a:r>
              <a:rPr lang="ca-ES" dirty="0"/>
              <a:t>.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EE09864D-863B-4ABD-A3AD-05E732263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9" b="17520"/>
          <a:stretch/>
        </p:blipFill>
        <p:spPr>
          <a:xfrm>
            <a:off x="5008400" y="1732779"/>
            <a:ext cx="1100344" cy="45097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DC0E267E-201F-4BB2-9D3D-8C567D4B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07" y="1732779"/>
            <a:ext cx="3100180" cy="66626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FDDFDBCC-3D0F-4AD2-9ADF-85381FD49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14" y="2193286"/>
            <a:ext cx="1280331" cy="73916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DC578CB0-2078-4167-BF62-017478048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95" y="3278896"/>
            <a:ext cx="7791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4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4E4F6623-E657-41D6-9F58-6C380FE6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774" y="2943226"/>
            <a:ext cx="3867150" cy="449130"/>
          </a:xfrm>
        </p:spPr>
        <p:txBody>
          <a:bodyPr/>
          <a:lstStyle/>
          <a:p>
            <a:r>
              <a:rPr lang="ca-ES" dirty="0"/>
              <a:t>Actius: </a:t>
            </a:r>
            <a:r>
              <a:rPr lang="ca-ES" dirty="0" err="1"/>
              <a:t>Diodes</a:t>
            </a:r>
            <a:r>
              <a:rPr lang="ca-ES" dirty="0"/>
              <a:t> i transistors</a:t>
            </a:r>
          </a:p>
        </p:txBody>
      </p:sp>
      <p:pic>
        <p:nvPicPr>
          <p:cNvPr id="14" name="Contenidor de contingut 13">
            <a:extLst>
              <a:ext uri="{FF2B5EF4-FFF2-40B4-BE49-F238E27FC236}">
                <a16:creationId xmlns:a16="http://schemas.microsoft.com/office/drawing/2014/main" id="{619D163C-1714-422C-8409-6FB26B2A4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3930" y="3914774"/>
            <a:ext cx="2562225" cy="2143125"/>
          </a:xfrm>
          <a:prstGeom prst="rect">
            <a:avLst/>
          </a:prstGeom>
        </p:spPr>
      </p:pic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A774D1F2-2CEC-487B-B24A-F0644A91B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5269" y="3119485"/>
            <a:ext cx="3886201" cy="344558"/>
          </a:xfrm>
        </p:spPr>
        <p:txBody>
          <a:bodyPr/>
          <a:lstStyle/>
          <a:p>
            <a:r>
              <a:rPr lang="ca-ES" dirty="0"/>
              <a:t>Passius: resistències i  condensadors</a:t>
            </a:r>
          </a:p>
        </p:txBody>
      </p:sp>
      <p:pic>
        <p:nvPicPr>
          <p:cNvPr id="11" name="Contenidor de contingut 10">
            <a:extLst>
              <a:ext uri="{FF2B5EF4-FFF2-40B4-BE49-F238E27FC236}">
                <a16:creationId xmlns:a16="http://schemas.microsoft.com/office/drawing/2014/main" id="{76584086-A182-4759-897B-533C3DDD28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95269" y="3768473"/>
            <a:ext cx="3666731" cy="1984997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95FEBD53-3C12-463D-9F75-93BA5FFB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74" y="294825"/>
            <a:ext cx="7886700" cy="916073"/>
          </a:xfrm>
        </p:spPr>
        <p:txBody>
          <a:bodyPr/>
          <a:lstStyle/>
          <a:p>
            <a:r>
              <a:rPr lang="ca-ES" dirty="0"/>
              <a:t>ELEMENTS DELS CIRCUITS ELECTRÒNICS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F31F9FCB-FA6D-432A-8E60-B6CE39BFB545}"/>
              </a:ext>
            </a:extLst>
          </p:cNvPr>
          <p:cNvSpPr txBox="1"/>
          <p:nvPr/>
        </p:nvSpPr>
        <p:spPr>
          <a:xfrm>
            <a:off x="1069774" y="1372244"/>
            <a:ext cx="78970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b="1" dirty="0"/>
              <a:t>5. Receptors: </a:t>
            </a:r>
            <a:r>
              <a:rPr lang="ca-ES" sz="2100" dirty="0"/>
              <a:t>són dispositius que emmagatzemen dissipen o transformen l’energia elèctrica.</a:t>
            </a:r>
          </a:p>
          <a:p>
            <a:r>
              <a:rPr lang="ca-ES" sz="2100" dirty="0"/>
              <a:t>Són els elements que produeixen un efecte quan l’energia passa a través d’ells.</a:t>
            </a:r>
          </a:p>
          <a:p>
            <a:endParaRPr lang="ca-ES" dirty="0"/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7F6CAFD-1924-46AA-9F66-FFEB7A62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286" y="5697975"/>
            <a:ext cx="1140892" cy="71984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B874C754-0FFA-4868-97F8-8BF5C9D56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2" y="4570504"/>
            <a:ext cx="2205538" cy="1661993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38AC8A07-D5F1-40F4-8DB4-45E6E5A46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32" y="3736905"/>
            <a:ext cx="1730085" cy="7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55757672-2F59-4BF4-BF05-3FE2E7B7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548640"/>
          </a:xfrm>
        </p:spPr>
        <p:txBody>
          <a:bodyPr/>
          <a:lstStyle/>
          <a:p>
            <a:pPr algn="ctr"/>
            <a:r>
              <a:rPr lang="ca-ES" dirty="0"/>
              <a:t>RELÉ</a:t>
            </a:r>
          </a:p>
        </p:txBody>
      </p:sp>
      <p:sp>
        <p:nvSpPr>
          <p:cNvPr id="8" name="Contenidor de contingut 7">
            <a:extLst>
              <a:ext uri="{FF2B5EF4-FFF2-40B4-BE49-F238E27FC236}">
                <a16:creationId xmlns:a16="http://schemas.microsoft.com/office/drawing/2014/main" id="{842846B4-7C85-4BF3-B5FD-52A44953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52" y="2459167"/>
            <a:ext cx="2992460" cy="3436941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S’utilitza per posar en marxa, aturar o canviar el sentit de gir de motors, llums.</a:t>
            </a:r>
          </a:p>
          <a:p>
            <a:pPr marL="0" indent="0">
              <a:buNone/>
            </a:pPr>
            <a:r>
              <a:rPr lang="ca-ES" dirty="0"/>
              <a:t>Uneix un circuit electrònic amb un circuit elèctric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9A16F410-29AF-40D3-9644-0753AEB19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930" y="535725"/>
            <a:ext cx="1547399" cy="1469379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FB3AA7F-F902-465D-ADC0-708DE03F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05" y="2253645"/>
            <a:ext cx="5219700" cy="2209800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692749A5-FAF1-4014-B76C-54BAF081B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1" y="4741297"/>
            <a:ext cx="4353481" cy="1750943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D96296AE-1392-4C59-BF60-D01D4B8A7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933" y="4786629"/>
            <a:ext cx="4119355" cy="1705611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0ED9F35D-18B0-4702-827F-7172A7F5F215}"/>
              </a:ext>
            </a:extLst>
          </p:cNvPr>
          <p:cNvSpPr txBox="1"/>
          <p:nvPr/>
        </p:nvSpPr>
        <p:spPr>
          <a:xfrm>
            <a:off x="577452" y="914400"/>
            <a:ext cx="6562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/>
              <a:t>Es un tipus d’interruptor que actua per acció d’un corrent elèctric. </a:t>
            </a:r>
          </a:p>
          <a:p>
            <a:r>
              <a:rPr lang="ca-ES" sz="2100" dirty="0"/>
              <a:t>El pas de corrent per un electroimant provoca el tancament del circuit.</a:t>
            </a:r>
          </a:p>
        </p:txBody>
      </p:sp>
    </p:spTree>
    <p:extLst>
      <p:ext uri="{BB962C8B-B14F-4D97-AF65-F5344CB8AC3E}">
        <p14:creationId xmlns:p14="http://schemas.microsoft.com/office/powerpoint/2010/main" val="14519776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673</TotalTime>
  <Words>2195</Words>
  <Application>Microsoft Office PowerPoint</Application>
  <PresentationFormat>Presentació en pantalla (4:3)</PresentationFormat>
  <Paragraphs>234</Paragraphs>
  <Slides>33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33</vt:i4>
      </vt:variant>
    </vt:vector>
  </HeadingPairs>
  <TitlesOfParts>
    <vt:vector size="41" baseType="lpstr">
      <vt:lpstr>Calibri</vt:lpstr>
      <vt:lpstr>Calibri Light</vt:lpstr>
      <vt:lpstr>Cambria Math</vt:lpstr>
      <vt:lpstr>Courier New</vt:lpstr>
      <vt:lpstr>Wingdings 2</vt:lpstr>
      <vt:lpstr>HDOfficeLightV0</vt:lpstr>
      <vt:lpstr>1_HDOfficeLightV0</vt:lpstr>
      <vt:lpstr>CrocodileClipsCircuit</vt:lpstr>
      <vt:lpstr>ELECTRÒNICA ANALÒGICA</vt:lpstr>
      <vt:lpstr>DEFINICIONS</vt:lpstr>
      <vt:lpstr>DEFINICIONS</vt:lpstr>
      <vt:lpstr>      LLEI D’OHM</vt:lpstr>
      <vt:lpstr>EXERCICIS:</vt:lpstr>
      <vt:lpstr>EXERCICIS</vt:lpstr>
      <vt:lpstr>ELEMENTS DELS CIRCUITS ELECTRÒNICS</vt:lpstr>
      <vt:lpstr>ELEMENTS DELS CIRCUITS ELECTRÒNICS</vt:lpstr>
      <vt:lpstr>RELÉ</vt:lpstr>
      <vt:lpstr>RESISTÈNCIES</vt:lpstr>
      <vt:lpstr>RESISTÈNCIES</vt:lpstr>
      <vt:lpstr>RESISTÈNCIES</vt:lpstr>
      <vt:lpstr>EXERCICIS</vt:lpstr>
      <vt:lpstr>Presentació del PowerPoint</vt:lpstr>
      <vt:lpstr>CONDENSADORS</vt:lpstr>
      <vt:lpstr>CONDENSADOR</vt:lpstr>
      <vt:lpstr>EXERCICIS</vt:lpstr>
      <vt:lpstr>SEMICONDUCTORS</vt:lpstr>
      <vt:lpstr>SEMICONDUCTORS DOPATS</vt:lpstr>
      <vt:lpstr>DIODES</vt:lpstr>
      <vt:lpstr>TIPUS DE DIODES</vt:lpstr>
      <vt:lpstr>DIODES LED</vt:lpstr>
      <vt:lpstr>EXERCICIS</vt:lpstr>
      <vt:lpstr>EXERCICIS</vt:lpstr>
      <vt:lpstr>EXERCICIS</vt:lpstr>
      <vt:lpstr>EXERCICIS</vt:lpstr>
      <vt:lpstr>TRANSISTORS</vt:lpstr>
      <vt:lpstr>TRANSISTORS</vt:lpstr>
      <vt:lpstr>EXERCICIS</vt:lpstr>
      <vt:lpstr>EXERCICIS</vt:lpstr>
      <vt:lpstr>SENSORS DE LLUM</vt:lpstr>
      <vt:lpstr>SENSORS DE TEMPERATURA</vt:lpstr>
      <vt:lpstr>ALARMA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ELECTRÒNICA ANALÒGICA</dc:title>
  <dc:creator>Joana Palou Mir</dc:creator>
  <cp:lastModifiedBy>Joana Palou Mir</cp:lastModifiedBy>
  <cp:revision>60</cp:revision>
  <dcterms:created xsi:type="dcterms:W3CDTF">2019-01-02T14:44:35Z</dcterms:created>
  <dcterms:modified xsi:type="dcterms:W3CDTF">2019-01-09T18:07:43Z</dcterms:modified>
</cp:coreProperties>
</file>