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50" r:id="rId2"/>
  </p:sldMasterIdLst>
  <p:sldIdLst>
    <p:sldId id="256" r:id="rId3"/>
    <p:sldId id="257" r:id="rId4"/>
    <p:sldId id="258" r:id="rId5"/>
    <p:sldId id="265" r:id="rId6"/>
    <p:sldId id="259" r:id="rId7"/>
    <p:sldId id="261" r:id="rId8"/>
    <p:sldId id="289" r:id="rId9"/>
    <p:sldId id="290" r:id="rId10"/>
    <p:sldId id="291" r:id="rId11"/>
    <p:sldId id="297" r:id="rId12"/>
    <p:sldId id="292" r:id="rId13"/>
    <p:sldId id="293" r:id="rId14"/>
    <p:sldId id="294" r:id="rId15"/>
    <p:sldId id="295" r:id="rId16"/>
    <p:sldId id="296" r:id="rId17"/>
    <p:sldId id="285" r:id="rId18"/>
    <p:sldId id="267" r:id="rId19"/>
    <p:sldId id="268" r:id="rId20"/>
    <p:sldId id="277" r:id="rId21"/>
    <p:sldId id="278" r:id="rId22"/>
    <p:sldId id="282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73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emf"/><Relationship Id="rId4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737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9802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722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a-ES"/>
              <a:t>Feu clic aquí per editar l'estil de subtítols del patró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6542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661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4380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3953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9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2361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61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3987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838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8834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5"/>
            <a:ext cx="5800725" cy="5811837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8767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6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750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7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2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5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8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848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407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9944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357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A5A404-BA67-4C6D-B1A3-98106AE29586}" type="datetimeFigureOut">
              <a:rPr lang="ca-ES" smtClean="0"/>
              <a:t>25/01/2019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2F09-14B3-429D-A40D-8DE2B43EC11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0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https://upload.wikimedia.org/wikipedia/commons/thumb/4/48/Light-dependent_resistor_schematic_symbol.svg/1200px-Light-dependent_resistor_schematic_symbol.svg.png" TargetMode="External"/><Relationship Id="rId5" Type="http://schemas.openxmlformats.org/officeDocument/2006/relationships/image" Target="../media/image48.png"/><Relationship Id="rId4" Type="http://schemas.openxmlformats.org/officeDocument/2006/relationships/image" Target="https://potentiallabs.com/cart/image/cache/catalog/LDR%20(BIG)-800x800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.jpe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https://3.bp.blogspot.com/-Aqw7wUsYXKA/VrxUR5hfDbI/AAAAAAAAAKg/NIorUNUJgL0/s1600/Capturardsf.PNG" TargetMode="External"/><Relationship Id="rId5" Type="http://schemas.openxmlformats.org/officeDocument/2006/relationships/image" Target="../media/image51.png"/><Relationship Id="rId4" Type="http://schemas.openxmlformats.org/officeDocument/2006/relationships/image" Target="https://www.cetronic.es/sqlcommerce/ficheros/dk_93/productos/999052017-1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55.jpe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9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png"/><Relationship Id="rId4" Type="http://schemas.openxmlformats.org/officeDocument/2006/relationships/image" Target="http://images.google.com/images?q=tbn:Sz45NmEZT_df5M:http://wuarchive.wustl.edu/aminet/pix/misc/warp-led.jpg" TargetMode="External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11" Type="http://schemas.openxmlformats.org/officeDocument/2006/relationships/image" Target="../media/image38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993A4C54-766F-499E-AE54-38C02D8A1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522" y="480162"/>
            <a:ext cx="6858000" cy="864932"/>
          </a:xfrm>
        </p:spPr>
        <p:txBody>
          <a:bodyPr/>
          <a:lstStyle/>
          <a:p>
            <a:r>
              <a:rPr lang="ca-ES" b="1" dirty="0">
                <a:solidFill>
                  <a:schemeClr val="accent1">
                    <a:lumMod val="50000"/>
                  </a:schemeClr>
                </a:solidFill>
              </a:rPr>
              <a:t>ELECTRÒNICA ANALÒGICA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xmlns="" id="{E58DA387-5FDB-49A1-A8EC-78F783AFA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548" y="5754157"/>
            <a:ext cx="1967948" cy="887803"/>
          </a:xfrm>
        </p:spPr>
        <p:txBody>
          <a:bodyPr>
            <a:normAutofit fontScale="92500" lnSpcReduction="20000"/>
          </a:bodyPr>
          <a:lstStyle/>
          <a:p>
            <a:r>
              <a:rPr lang="ca-ES" dirty="0"/>
              <a:t>Tecnologia 4t ESO</a:t>
            </a:r>
          </a:p>
          <a:p>
            <a:r>
              <a:rPr lang="ca-ES" dirty="0"/>
              <a:t>Joana Palou </a:t>
            </a:r>
            <a:r>
              <a:rPr lang="ca-ES" dirty="0" smtClean="0"/>
              <a:t>Mir</a:t>
            </a:r>
          </a:p>
          <a:p>
            <a:r>
              <a:rPr lang="ca-ES" dirty="0" smtClean="0"/>
              <a:t>Marga Gallego</a:t>
            </a:r>
          </a:p>
          <a:p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E8BDA420-75B9-4F87-B455-F3DF14450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9" y="3183559"/>
            <a:ext cx="2773017" cy="1845317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xmlns="" id="{18EF0375-CFD2-430E-90D1-3D3F308EC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87" r="4866"/>
          <a:stretch/>
        </p:blipFill>
        <p:spPr>
          <a:xfrm>
            <a:off x="417660" y="1593245"/>
            <a:ext cx="5525722" cy="367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17FDE169-3065-4710-9ABE-4D01C47F8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91" y="248896"/>
            <a:ext cx="5106347" cy="848141"/>
          </a:xfrm>
        </p:spPr>
        <p:txBody>
          <a:bodyPr/>
          <a:lstStyle/>
          <a:p>
            <a:pPr algn="ctr"/>
            <a:r>
              <a:rPr lang="ca-ES" dirty="0" smtClean="0"/>
              <a:t>MÉS RESISTÈNCIES</a:t>
            </a:r>
            <a:endParaRPr lang="ca-ES" dirty="0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AFB9F2B3-5314-4905-AA94-CDF55E57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34" y="3999736"/>
            <a:ext cx="7886700" cy="246135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1800" b="1" dirty="0" smtClean="0"/>
              <a:t>RESISTÈNCIES VARIABLES (POTENCIÒMETRES)</a:t>
            </a:r>
            <a:endParaRPr lang="ca-ES" sz="1800" b="1" dirty="0"/>
          </a:p>
          <a:p>
            <a:pPr marL="0" indent="0">
              <a:buNone/>
            </a:pPr>
            <a:r>
              <a:rPr lang="ca-ES" sz="1800" dirty="0"/>
              <a:t>El </a:t>
            </a:r>
            <a:r>
              <a:rPr lang="ca-ES" sz="1800" dirty="0" smtClean="0"/>
              <a:t>valor de la resistència varia en girar-la. </a:t>
            </a:r>
          </a:p>
          <a:p>
            <a:pPr marL="0" indent="0">
              <a:buNone/>
            </a:pPr>
            <a:endParaRPr lang="ca-ES" sz="1800" dirty="0"/>
          </a:p>
          <a:p>
            <a:pPr marL="0" indent="0">
              <a:buNone/>
            </a:pPr>
            <a:endParaRPr lang="ca-ES" sz="1800" dirty="0" smtClean="0"/>
          </a:p>
          <a:p>
            <a:pPr marL="0" indent="0">
              <a:buNone/>
            </a:pPr>
            <a:r>
              <a:rPr lang="ca-ES" sz="1800" dirty="0" smtClean="0"/>
              <a:t>S’utilitza </a:t>
            </a:r>
            <a:r>
              <a:rPr lang="ca-ES" sz="1800" dirty="0"/>
              <a:t>per regular </a:t>
            </a:r>
            <a:r>
              <a:rPr lang="ca-ES" sz="1800" dirty="0" smtClean="0"/>
              <a:t>a quin nivell de llum, de temperatura o d’humitat volem que s’encenguin les faroles, la calefacció o que es posi en marxa el reg automàtic. També per variar el </a:t>
            </a:r>
            <a:r>
              <a:rPr lang="ca-ES" sz="1800" dirty="0"/>
              <a:t>volum de la radio, la potència del microones</a:t>
            </a:r>
            <a:r>
              <a:rPr lang="ca-ES" sz="1800" dirty="0" smtClean="0"/>
              <a:t>, etc...</a:t>
            </a:r>
            <a:endParaRPr lang="ca-ES" sz="1800" dirty="0"/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xmlns="" id="{EA4006E4-9401-427B-BB50-117EB611C49E}"/>
              </a:ext>
            </a:extLst>
          </p:cNvPr>
          <p:cNvSpPr txBox="1"/>
          <p:nvPr/>
        </p:nvSpPr>
        <p:spPr>
          <a:xfrm>
            <a:off x="4902238" y="1073737"/>
            <a:ext cx="3661996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/>
              <a:t>TERMISTORS: </a:t>
            </a:r>
            <a:r>
              <a:rPr lang="ca-ES" dirty="0"/>
              <a:t>la resistència varia amb la temperatura</a:t>
            </a:r>
            <a:r>
              <a:rPr lang="ca-ES" dirty="0" smtClean="0"/>
              <a:t>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r>
              <a:rPr lang="ca-ES" dirty="0" smtClean="0">
                <a:highlight>
                  <a:srgbClr val="FFFF00"/>
                </a:highlight>
              </a:rPr>
              <a:t>En </a:t>
            </a:r>
            <a:r>
              <a:rPr lang="ca-ES" dirty="0">
                <a:highlight>
                  <a:srgbClr val="FFFF00"/>
                </a:highlight>
              </a:rPr>
              <a:t>augmentar Tª; </a:t>
            </a:r>
            <a:r>
              <a:rPr lang="el-GR" dirty="0">
                <a:highlight>
                  <a:srgbClr val="FFFF00"/>
                </a:highlight>
              </a:rPr>
              <a:t>Ω</a:t>
            </a:r>
            <a:r>
              <a:rPr lang="ca-ES" dirty="0">
                <a:highlight>
                  <a:srgbClr val="FFFF00"/>
                </a:highlight>
              </a:rPr>
              <a:t> disminueix</a:t>
            </a:r>
          </a:p>
          <a:p>
            <a:r>
              <a:rPr lang="ca-ES" dirty="0" smtClean="0"/>
              <a:t>S’utilitzen </a:t>
            </a:r>
            <a:r>
              <a:rPr lang="ca-ES" dirty="0"/>
              <a:t>en </a:t>
            </a:r>
            <a:r>
              <a:rPr lang="ca-ES" dirty="0" smtClean="0"/>
              <a:t>calefacció i refrigeració</a:t>
            </a:r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xmlns="" id="{2E7343CA-755B-4B2C-9330-9DA6B9B6201A}"/>
              </a:ext>
            </a:extLst>
          </p:cNvPr>
          <p:cNvSpPr txBox="1"/>
          <p:nvPr/>
        </p:nvSpPr>
        <p:spPr>
          <a:xfrm>
            <a:off x="542611" y="1073738"/>
            <a:ext cx="3924847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 smtClean="0"/>
              <a:t>FOTORRESISTENCIA: LDR</a:t>
            </a:r>
            <a:r>
              <a:rPr lang="ca-ES" dirty="0" smtClean="0"/>
              <a:t>(light </a:t>
            </a:r>
            <a:r>
              <a:rPr lang="ca-ES" dirty="0"/>
              <a:t>dependent </a:t>
            </a:r>
            <a:r>
              <a:rPr lang="ca-ES" dirty="0" smtClean="0"/>
              <a:t>resistor)</a:t>
            </a:r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r>
              <a:rPr lang="ca-ES" dirty="0" smtClean="0">
                <a:highlight>
                  <a:srgbClr val="FFFF00"/>
                </a:highlight>
              </a:rPr>
              <a:t>Al </a:t>
            </a:r>
            <a:r>
              <a:rPr lang="ca-ES" dirty="0">
                <a:highlight>
                  <a:srgbClr val="FFFF00"/>
                </a:highlight>
              </a:rPr>
              <a:t>augmentar llum; </a:t>
            </a:r>
            <a:r>
              <a:rPr lang="el-GR" dirty="0">
                <a:highlight>
                  <a:srgbClr val="FFFF00"/>
                </a:highlight>
              </a:rPr>
              <a:t>Ω</a:t>
            </a:r>
            <a:r>
              <a:rPr lang="ca-ES" dirty="0">
                <a:highlight>
                  <a:srgbClr val="FFFF00"/>
                </a:highlight>
              </a:rPr>
              <a:t> disminueix</a:t>
            </a:r>
            <a:r>
              <a:rPr lang="ca-ES" dirty="0"/>
              <a:t>.</a:t>
            </a:r>
          </a:p>
          <a:p>
            <a:r>
              <a:rPr lang="ca-ES" dirty="0"/>
              <a:t>S’utilitza en </a:t>
            </a:r>
            <a:r>
              <a:rPr lang="ca-ES" dirty="0" smtClean="0"/>
              <a:t>faroles</a:t>
            </a:r>
            <a:endParaRPr lang="ca-ES" dirty="0"/>
          </a:p>
        </p:txBody>
      </p:sp>
      <p:pic>
        <p:nvPicPr>
          <p:cNvPr id="6" name="Contenidor de contingut 10">
            <a:extLst>
              <a:ext uri="{FF2B5EF4-FFF2-40B4-BE49-F238E27FC236}">
                <a16:creationId xmlns:a16="http://schemas.microsoft.com/office/drawing/2014/main" xmlns="" id="{4CDF95B6-B10C-4F17-89AB-30D6EF4CF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13" b="60855"/>
          <a:stretch/>
        </p:blipFill>
        <p:spPr>
          <a:xfrm>
            <a:off x="6866020" y="4083380"/>
            <a:ext cx="1876887" cy="777023"/>
          </a:xfrm>
          <a:prstGeom prst="rect">
            <a:avLst/>
          </a:prstGeom>
        </p:spPr>
      </p:pic>
      <p:pic>
        <p:nvPicPr>
          <p:cNvPr id="7" name="Contenidor de contingut 10">
            <a:extLst>
              <a:ext uri="{FF2B5EF4-FFF2-40B4-BE49-F238E27FC236}">
                <a16:creationId xmlns:a16="http://schemas.microsoft.com/office/drawing/2014/main" xmlns="" id="{D1C8873B-B1AD-40DC-82CA-8DD6E6CFC5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94" t="41815" r="5778" b="9872"/>
          <a:stretch/>
        </p:blipFill>
        <p:spPr>
          <a:xfrm>
            <a:off x="2575373" y="1895712"/>
            <a:ext cx="1614202" cy="997437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xmlns="" id="{A853214B-7BB7-4B52-B5D2-71EEC1547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69"/>
          <a:stretch/>
        </p:blipFill>
        <p:spPr>
          <a:xfrm>
            <a:off x="6733236" y="1919528"/>
            <a:ext cx="1426026" cy="893744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xmlns="" id="{CBA59FA8-2316-4649-A26B-23251B107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634" y="1866403"/>
            <a:ext cx="1290799" cy="1129449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xmlns="" id="{F46A7AB5-9C29-4319-B1EE-FCB89A676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163" y="1866403"/>
            <a:ext cx="1607296" cy="1056057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xmlns="" id="{EBAE29AF-8506-42D3-B29F-19BD7B8F6F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66" r="4804" b="20562"/>
          <a:stretch/>
        </p:blipFill>
        <p:spPr>
          <a:xfrm>
            <a:off x="5276113" y="4083380"/>
            <a:ext cx="1115843" cy="9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6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4448" y="1417506"/>
            <a:ext cx="72348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- ALARMA ANTIRROBATORI</a:t>
            </a:r>
          </a:p>
          <a:p>
            <a:r>
              <a:rPr lang="ca-ES" u="sng" dirty="0" smtClean="0"/>
              <a:t>Composició</a:t>
            </a:r>
            <a:r>
              <a:rPr lang="ca-ES" dirty="0" smtClean="0"/>
              <a:t>: Els terminals del sensor estan formats per dues peces metàl·liques col·locades en cada costat de la finestra o porta.</a:t>
            </a:r>
          </a:p>
          <a:p>
            <a:r>
              <a:rPr lang="ca-ES" u="sng" dirty="0" smtClean="0"/>
              <a:t>Funcionament</a:t>
            </a:r>
            <a:r>
              <a:rPr lang="ca-ES" dirty="0" smtClean="0"/>
              <a:t>: mentre la finestra està tancada el corrent passa de llarg i no entra en la base del transistor.</a:t>
            </a:r>
          </a:p>
          <a:p>
            <a:r>
              <a:rPr lang="ca-ES" dirty="0" smtClean="0"/>
              <a:t>- Si un lladre obre la finestra el corrent està obligat a entrar en la base. Passa corrent de col·lector a emissor i posa en marxa el brunzidor.</a:t>
            </a: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725005" y="812633"/>
            <a:ext cx="1706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SENSORS</a:t>
            </a:r>
            <a:endParaRPr lang="es-E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521159"/>
              </p:ext>
            </p:extLst>
          </p:nvPr>
        </p:nvGraphicFramePr>
        <p:xfrm>
          <a:off x="3151610" y="3806416"/>
          <a:ext cx="3155604" cy="244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3" imgW="2286198" imgH="1775614" progId="Unknown">
                  <p:embed/>
                </p:oleObj>
              </mc:Choice>
              <mc:Fallback>
                <p:oleObj r:id="rId3" imgW="2286198" imgH="1775614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10" y="3806416"/>
                        <a:ext cx="3155604" cy="24499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71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9279" y="1532599"/>
            <a:ext cx="75513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- SENSOR D’HUMITAT</a:t>
            </a:r>
          </a:p>
          <a:p>
            <a:r>
              <a:rPr lang="ca-ES" u="sng" dirty="0" smtClean="0"/>
              <a:t>Composició</a:t>
            </a:r>
            <a:r>
              <a:rPr lang="ca-ES" dirty="0" smtClean="0"/>
              <a:t>: els terminals del sensor d’humitat estan formats per dues peces metàl·liques molt juntes.</a:t>
            </a:r>
          </a:p>
          <a:p>
            <a:r>
              <a:rPr lang="ca-ES" u="sng" dirty="0" smtClean="0"/>
              <a:t>Funcionament</a:t>
            </a:r>
            <a:r>
              <a:rPr lang="ca-ES" dirty="0" smtClean="0"/>
              <a:t>: quan hi ha humitat entre elles el corrent no troba resistència, passa per aquesta part del circuit i no entra no entra a la base del transistor.</a:t>
            </a:r>
          </a:p>
          <a:p>
            <a:r>
              <a:rPr lang="ca-ES" dirty="0" smtClean="0"/>
              <a:t>- Si està sec el corrent es veu obligat a entrar en la base. Llavors passa corrent de col·lector a emissor, es connecta el relé i es posa en marxa la motobomba de reg.</a:t>
            </a:r>
          </a:p>
          <a:p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725005" y="812633"/>
            <a:ext cx="1706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SENSORS</a:t>
            </a:r>
            <a:endParaRPr lang="es-ES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9" y="3601182"/>
            <a:ext cx="4628421" cy="284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02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725005" y="812633"/>
            <a:ext cx="1706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SENSORS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758650" y="1580663"/>
            <a:ext cx="696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- SENSOR </a:t>
            </a:r>
            <a:r>
              <a:rPr lang="es-ES" b="1" dirty="0"/>
              <a:t>DE </a:t>
            </a:r>
            <a:r>
              <a:rPr lang="es-ES" b="1" dirty="0" smtClean="0"/>
              <a:t>LLUM</a:t>
            </a:r>
            <a:endParaRPr lang="es-ES" dirty="0"/>
          </a:p>
          <a:p>
            <a:r>
              <a:rPr lang="es-ES" b="1" dirty="0" smtClean="0"/>
              <a:t>LDR</a:t>
            </a:r>
            <a:r>
              <a:rPr lang="es-ES" dirty="0" smtClean="0"/>
              <a:t>: Light </a:t>
            </a:r>
            <a:r>
              <a:rPr lang="es-ES" dirty="0" err="1"/>
              <a:t>Depending</a:t>
            </a:r>
            <a:r>
              <a:rPr lang="es-ES" dirty="0"/>
              <a:t> </a:t>
            </a:r>
            <a:r>
              <a:rPr lang="es-ES" dirty="0" smtClean="0"/>
              <a:t>Resistor (</a:t>
            </a:r>
            <a:r>
              <a:rPr lang="es-ES" dirty="0" err="1" smtClean="0"/>
              <a:t>Resistència</a:t>
            </a:r>
            <a:r>
              <a:rPr lang="es-ES" dirty="0" smtClean="0"/>
              <a:t> </a:t>
            </a:r>
            <a:r>
              <a:rPr lang="es-ES" dirty="0" err="1" smtClean="0"/>
              <a:t>Dependent</a:t>
            </a:r>
            <a:r>
              <a:rPr lang="es-ES" dirty="0" smtClean="0"/>
              <a:t> </a:t>
            </a:r>
            <a:r>
              <a:rPr lang="es-ES" dirty="0"/>
              <a:t>de la </a:t>
            </a:r>
            <a:r>
              <a:rPr lang="es-ES" dirty="0" err="1" smtClean="0"/>
              <a:t>Llum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8650" y="2255356"/>
            <a:ext cx="72297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u="sng" dirty="0" smtClean="0"/>
              <a:t>Funcionament</a:t>
            </a:r>
            <a:r>
              <a:rPr lang="ca-ES" dirty="0" smtClean="0"/>
              <a:t>: Si hi ha llum la seva resistència és molt baixa. Si està </a:t>
            </a:r>
            <a:r>
              <a:rPr lang="ca-ES" dirty="0" err="1" smtClean="0"/>
              <a:t>oscur</a:t>
            </a:r>
            <a:r>
              <a:rPr lang="ca-ES" dirty="0" smtClean="0"/>
              <a:t> la seva resistència és altíssima.</a:t>
            </a:r>
          </a:p>
          <a:p>
            <a:r>
              <a:rPr lang="ca-ES" dirty="0" smtClean="0"/>
              <a:t>- Amb llum la LDR té molt poca resistència i el corrent passa de llarg a través d’ella sense entrar a la base; per tant la farola s’ apaga.</a:t>
            </a:r>
          </a:p>
          <a:p>
            <a:r>
              <a:rPr lang="ca-ES" dirty="0" smtClean="0"/>
              <a:t>- Quan està obscur la resistència és altíssima i el corrent està obligat a entrar en la base encenent la farola.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pic>
        <p:nvPicPr>
          <p:cNvPr id="10243" name="Picture 3" descr="Resultado de imagen de ldr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14925" r="15178" b="1492"/>
          <a:stretch>
            <a:fillRect/>
          </a:stretch>
        </p:blipFill>
        <p:spPr bwMode="auto">
          <a:xfrm>
            <a:off x="5867888" y="1206650"/>
            <a:ext cx="1095619" cy="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n de ldr simbolo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20" y="1246844"/>
            <a:ext cx="1164999" cy="3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991599"/>
              </p:ext>
            </p:extLst>
          </p:nvPr>
        </p:nvGraphicFramePr>
        <p:xfrm>
          <a:off x="4242916" y="3848622"/>
          <a:ext cx="3511844" cy="250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r:id="rId7" imgW="1889524" imgH="1348571" progId="CrocodileClipsCircuit">
                  <p:embed/>
                </p:oleObj>
              </mc:Choice>
              <mc:Fallback>
                <p:oleObj r:id="rId7" imgW="1889524" imgH="1348571" progId="CrocodileClipsCircui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916" y="3848622"/>
                        <a:ext cx="3511844" cy="250846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431947" y="6357082"/>
            <a:ext cx="149033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FAROLA</a:t>
            </a: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654425" y="419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1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4425" y="554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2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25005" y="812633"/>
            <a:ext cx="1706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/>
              <a:t>SENSORS</a:t>
            </a:r>
            <a:endParaRPr lang="es-ES" sz="3200" dirty="0"/>
          </a:p>
        </p:txBody>
      </p:sp>
      <p:sp>
        <p:nvSpPr>
          <p:cNvPr id="3" name="2 Rectángulo"/>
          <p:cNvSpPr/>
          <p:nvPr/>
        </p:nvSpPr>
        <p:spPr>
          <a:xfrm>
            <a:off x="469818" y="1517015"/>
            <a:ext cx="7333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- SENSOR DE TEMPERATURA</a:t>
            </a:r>
            <a:endParaRPr lang="ca-ES" dirty="0" smtClean="0"/>
          </a:p>
          <a:p>
            <a:r>
              <a:rPr lang="ca-ES" b="1" dirty="0" smtClean="0"/>
              <a:t>Termistor NTC </a:t>
            </a:r>
            <a:r>
              <a:rPr lang="ca-ES" dirty="0" smtClean="0"/>
              <a:t>(</a:t>
            </a:r>
            <a:r>
              <a:rPr lang="ca-ES" dirty="0" err="1" smtClean="0"/>
              <a:t>Negative</a:t>
            </a:r>
            <a:r>
              <a:rPr lang="ca-ES" dirty="0" smtClean="0"/>
              <a:t> </a:t>
            </a:r>
            <a:r>
              <a:rPr lang="ca-ES" dirty="0" err="1" smtClean="0"/>
              <a:t>Temperature</a:t>
            </a:r>
            <a:r>
              <a:rPr lang="ca-ES" dirty="0" smtClean="0"/>
              <a:t> Coeficient)</a:t>
            </a:r>
          </a:p>
          <a:p>
            <a:r>
              <a:rPr lang="ca-ES" dirty="0" smtClean="0"/>
              <a:t>És una resistència que varia amb la temperatura. Quan puja la temperatura disminueix la resistència. Quan baixa la temperatura augmenta la  resistència</a:t>
            </a:r>
            <a:endParaRPr lang="ca-ES" dirty="0"/>
          </a:p>
        </p:txBody>
      </p:sp>
      <p:pic>
        <p:nvPicPr>
          <p:cNvPr id="9218" name="Picture 2" descr="Resultado de imagen de termistor ntc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48" y="1105020"/>
            <a:ext cx="1141282" cy="9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Resultado de imagen de termistor ntc simbolo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11" y="1242302"/>
            <a:ext cx="1216984" cy="72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119500"/>
              </p:ext>
            </p:extLst>
          </p:nvPr>
        </p:nvGraphicFramePr>
        <p:xfrm>
          <a:off x="4979176" y="2699267"/>
          <a:ext cx="4030643" cy="274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7" imgW="3147333" imgH="2149026" progId="Unknown">
                  <p:embed/>
                </p:oleObj>
              </mc:Choice>
              <mc:Fallback>
                <p:oleObj r:id="rId7" imgW="3147333" imgH="2149026" progId="Unknown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176" y="2699267"/>
                        <a:ext cx="4030643" cy="2748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41644" y="2869869"/>
            <a:ext cx="49236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CALEFACCIÓ (en comptes d’un motor hauria d’aparèixer una resistència tèrmica):</a:t>
            </a:r>
          </a:p>
          <a:p>
            <a:endParaRPr lang="ca-ES" dirty="0" smtClean="0"/>
          </a:p>
          <a:p>
            <a:r>
              <a:rPr lang="ca-ES" dirty="0" smtClean="0"/>
              <a:t>-Quan puja la temperatura la NTC té molt poca resistència i el corrent passa de llarg sense entrar a la base. La calefacció està apagada.</a:t>
            </a:r>
          </a:p>
          <a:p>
            <a:endParaRPr lang="ca-ES" dirty="0" smtClean="0"/>
          </a:p>
          <a:p>
            <a:r>
              <a:rPr lang="ca-ES" dirty="0"/>
              <a:t>-</a:t>
            </a:r>
            <a:r>
              <a:rPr lang="ca-ES" dirty="0" smtClean="0"/>
              <a:t>Quan baixa la temperatura la resistència del termistor és altíssima i el corrent està obligat a entrar en la  base, connectant el relé i la calefacció (resistència tèrmica).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8657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998383" y="140677"/>
            <a:ext cx="1864263" cy="1392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4863402" y="140677"/>
            <a:ext cx="2134981" cy="1392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63675" y="1533324"/>
            <a:ext cx="752621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u="sng" dirty="0" smtClean="0"/>
              <a:t>Composició:</a:t>
            </a:r>
            <a:r>
              <a:rPr lang="ca-ES" dirty="0" smtClean="0"/>
              <a:t> dues plaques metàl·liques amb un aïllant  (aire, paper) entre mitges. Per a temporitzador es fa servir el electrolític.</a:t>
            </a:r>
          </a:p>
          <a:p>
            <a:r>
              <a:rPr lang="ca-ES" u="sng" dirty="0" smtClean="0"/>
              <a:t>Funcionament</a:t>
            </a:r>
            <a:r>
              <a:rPr lang="ca-ES" dirty="0" smtClean="0"/>
              <a:t>: Si connectem el condensador a la pila es carrega. Quan es desconnecta de la pila i es connecta al LED es descàrrega i fa que el LED s’il·lumini durant un temps.</a:t>
            </a:r>
          </a:p>
          <a:p>
            <a:r>
              <a:rPr lang="ca-ES" dirty="0" smtClean="0"/>
              <a:t>La característica d’acumular càrregues elèctriques s’anomena CAPACITAT.</a:t>
            </a:r>
          </a:p>
          <a:p>
            <a:r>
              <a:rPr lang="ca-ES" dirty="0" smtClean="0"/>
              <a:t>La capacitat es mesura en FARADIS (</a:t>
            </a:r>
            <a:r>
              <a:rPr lang="ca-ES" dirty="0" err="1" smtClean="0"/>
              <a:t>microfaradis</a:t>
            </a:r>
            <a:r>
              <a:rPr lang="ca-ES" dirty="0" smtClean="0"/>
              <a:t> µf, </a:t>
            </a:r>
            <a:r>
              <a:rPr lang="ca-ES" dirty="0" err="1" smtClean="0"/>
              <a:t>nanofaradis</a:t>
            </a:r>
            <a:r>
              <a:rPr lang="ca-ES" dirty="0" smtClean="0"/>
              <a:t> </a:t>
            </a:r>
            <a:r>
              <a:rPr lang="ca-ES" dirty="0" err="1" smtClean="0"/>
              <a:t>nF</a:t>
            </a:r>
            <a:r>
              <a:rPr lang="ca-ES" dirty="0" smtClean="0"/>
              <a:t> o </a:t>
            </a:r>
            <a:r>
              <a:rPr lang="ca-ES" dirty="0" err="1" smtClean="0"/>
              <a:t>picofaradis</a:t>
            </a:r>
            <a:r>
              <a:rPr lang="ca-ES" dirty="0" smtClean="0"/>
              <a:t> pF).</a:t>
            </a:r>
          </a:p>
          <a:p>
            <a:r>
              <a:rPr lang="ca-ES" dirty="0" smtClean="0"/>
              <a:t>A major capacitat major temps tarda en descarregar-se i més dura el llum encès. Es fa servir als llums de les escales de casa..</a:t>
            </a:r>
          </a:p>
          <a:p>
            <a:r>
              <a:rPr lang="es-ES" dirty="0"/>
              <a:t> </a:t>
            </a:r>
          </a:p>
          <a:p>
            <a:r>
              <a:rPr lang="es-ES" sz="1600" dirty="0"/>
              <a:t>NOTA: Hay dos tipos de condensadores: el electrolítico y el normal. El electrolítico tiene que tener la  pata positiva conectada al positivo de la pila (si no puede explotar) y tiene mucha mayor capacidad que el normal.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47151" y="6089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/>
              <a:t>TEMPORIZADOR:   CONDENSADOR</a:t>
            </a:r>
            <a:endParaRPr lang="es-ES" sz="2400" dirty="0"/>
          </a:p>
        </p:txBody>
      </p:sp>
      <p:pic>
        <p:nvPicPr>
          <p:cNvPr id="11267" name="Picture 3" descr="electroli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9" y="266217"/>
            <a:ext cx="657180" cy="91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980933"/>
              </p:ext>
            </p:extLst>
          </p:nvPr>
        </p:nvGraphicFramePr>
        <p:xfrm>
          <a:off x="7792496" y="408226"/>
          <a:ext cx="994787" cy="662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r:id="rId4" imgW="617012" imgH="411516" progId="CrocodileClipsCircuit">
                  <p:embed/>
                </p:oleObj>
              </mc:Choice>
              <mc:Fallback>
                <p:oleObj r:id="rId4" imgW="617012" imgH="411516" progId="CrocodileClipsCircu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496" y="408226"/>
                        <a:ext cx="994787" cy="662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Rectángulo"/>
          <p:cNvSpPr/>
          <p:nvPr/>
        </p:nvSpPr>
        <p:spPr>
          <a:xfrm>
            <a:off x="6998383" y="1150084"/>
            <a:ext cx="1291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Electrolítico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97341"/>
              </p:ext>
            </p:extLst>
          </p:nvPr>
        </p:nvGraphicFramePr>
        <p:xfrm>
          <a:off x="5963338" y="242101"/>
          <a:ext cx="973958" cy="98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r:id="rId6" imgW="609524" imgH="617012" progId="CrocodileClipsCircuit">
                  <p:embed/>
                </p:oleObj>
              </mc:Choice>
              <mc:Fallback>
                <p:oleObj r:id="rId6" imgW="609524" imgH="617012" progId="CrocodileClipsCircuit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338" y="242101"/>
                        <a:ext cx="973958" cy="9866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9 Rectángulo"/>
          <p:cNvSpPr/>
          <p:nvPr/>
        </p:nvSpPr>
        <p:spPr>
          <a:xfrm>
            <a:off x="5787509" y="1126641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Normal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643942"/>
              </p:ext>
            </p:extLst>
          </p:nvPr>
        </p:nvGraphicFramePr>
        <p:xfrm>
          <a:off x="620485" y="4503615"/>
          <a:ext cx="7057026" cy="205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r:id="rId8" imgW="6462320" imgH="1881905" progId="CrocodileClipsCircuit">
                  <p:embed/>
                </p:oleObj>
              </mc:Choice>
              <mc:Fallback>
                <p:oleObj r:id="rId8" imgW="6462320" imgH="1881905" progId="CrocodileClipsCircuit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85" y="4503615"/>
                        <a:ext cx="7057026" cy="20504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tge 10">
            <a:extLst>
              <a:ext uri="{FF2B5EF4-FFF2-40B4-BE49-F238E27FC236}">
                <a16:creationId xmlns:a16="http://schemas.microsoft.com/office/drawing/2014/main" xmlns="" id="{D50DC4CC-EE15-4FE8-A895-7D2B3FDD7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9151" y="266217"/>
            <a:ext cx="1275107" cy="9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>
            <a:extLst>
              <a:ext uri="{FF2B5EF4-FFF2-40B4-BE49-F238E27FC236}">
                <a16:creationId xmlns:a16="http://schemas.microsoft.com/office/drawing/2014/main" xmlns="" id="{55757672-2F59-4BF4-BF05-3FE2E7B73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548640"/>
          </a:xfrm>
        </p:spPr>
        <p:txBody>
          <a:bodyPr/>
          <a:lstStyle/>
          <a:p>
            <a:pPr algn="ctr"/>
            <a:r>
              <a:rPr lang="ca-ES" dirty="0" smtClean="0"/>
              <a:t>RELÈ</a:t>
            </a:r>
            <a:endParaRPr lang="ca-ES" dirty="0"/>
          </a:p>
        </p:txBody>
      </p:sp>
      <p:sp>
        <p:nvSpPr>
          <p:cNvPr id="8" name="Contenidor de contingut 7">
            <a:extLst>
              <a:ext uri="{FF2B5EF4-FFF2-40B4-BE49-F238E27FC236}">
                <a16:creationId xmlns:a16="http://schemas.microsoft.com/office/drawing/2014/main" xmlns="" id="{842846B4-7C85-4BF3-B5FD-52A44953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376" y="2744269"/>
            <a:ext cx="2992460" cy="82664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dirty="0" smtClean="0">
                <a:solidFill>
                  <a:srgbClr val="FF0000"/>
                </a:solidFill>
              </a:rPr>
              <a:t>Uneix </a:t>
            </a:r>
            <a:r>
              <a:rPr lang="ca-ES" sz="2000" dirty="0">
                <a:solidFill>
                  <a:srgbClr val="FF0000"/>
                </a:solidFill>
              </a:rPr>
              <a:t>un circuit electrònic amb un circuit elèctric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xmlns="" id="{9A16F410-29AF-40D3-9644-0753AEB19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188" y="813916"/>
            <a:ext cx="953282" cy="905217"/>
          </a:xfrm>
          <a:prstGeom prst="rect">
            <a:avLst/>
          </a:prstGeom>
        </p:spPr>
      </p:pic>
      <p:pic>
        <p:nvPicPr>
          <p:cNvPr id="12290" name="Picture 2" descr="180px-Rel%C3%A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689" y="502417"/>
            <a:ext cx="1165608" cy="20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28022" y="9804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 err="1" smtClean="0"/>
              <a:t>Composició</a:t>
            </a:r>
            <a:r>
              <a:rPr lang="es-ES" dirty="0" smtClean="0"/>
              <a:t>: </a:t>
            </a:r>
            <a:r>
              <a:rPr lang="es-ES" dirty="0"/>
              <a:t>una bobina de </a:t>
            </a:r>
            <a:r>
              <a:rPr lang="es-ES" dirty="0" smtClean="0"/>
              <a:t>fil de </a:t>
            </a:r>
            <a:r>
              <a:rPr lang="es-ES" dirty="0" err="1" smtClean="0"/>
              <a:t>coure</a:t>
            </a:r>
            <a:r>
              <a:rPr lang="es-ES" dirty="0" smtClean="0"/>
              <a:t> i tres contactes: </a:t>
            </a:r>
            <a:r>
              <a:rPr lang="es-ES" dirty="0"/>
              <a:t>el del </a:t>
            </a:r>
            <a:r>
              <a:rPr lang="es-ES" dirty="0" err="1" smtClean="0"/>
              <a:t>mig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el “</a:t>
            </a:r>
            <a:r>
              <a:rPr lang="es-ES" dirty="0" err="1" smtClean="0"/>
              <a:t>Comú</a:t>
            </a:r>
            <a:r>
              <a:rPr lang="es-ES" dirty="0" smtClean="0"/>
              <a:t>” </a:t>
            </a:r>
            <a:r>
              <a:rPr lang="es-ES" dirty="0"/>
              <a:t>(C), el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allunyat</a:t>
            </a:r>
            <a:r>
              <a:rPr lang="es-ES" dirty="0" smtClean="0"/>
              <a:t>  de la bobina </a:t>
            </a:r>
            <a:r>
              <a:rPr lang="es-ES" dirty="0" err="1"/>
              <a:t>é</a:t>
            </a:r>
            <a:r>
              <a:rPr lang="es-ES" dirty="0" err="1" smtClean="0"/>
              <a:t>s</a:t>
            </a:r>
            <a:r>
              <a:rPr lang="es-ES" dirty="0" smtClean="0"/>
              <a:t> </a:t>
            </a:r>
            <a:r>
              <a:rPr lang="es-ES" dirty="0"/>
              <a:t>el “</a:t>
            </a:r>
            <a:r>
              <a:rPr lang="es-ES" dirty="0" err="1" smtClean="0"/>
              <a:t>Normalment</a:t>
            </a:r>
            <a:r>
              <a:rPr lang="es-ES" dirty="0" smtClean="0"/>
              <a:t> </a:t>
            </a:r>
            <a:r>
              <a:rPr lang="es-ES" dirty="0" err="1" smtClean="0"/>
              <a:t>Obert</a:t>
            </a:r>
            <a:r>
              <a:rPr lang="es-ES" dirty="0" smtClean="0"/>
              <a:t>” </a:t>
            </a:r>
            <a:r>
              <a:rPr lang="es-ES" dirty="0"/>
              <a:t>(NO) </a:t>
            </a:r>
            <a:r>
              <a:rPr lang="es-ES" dirty="0" smtClean="0"/>
              <a:t>i el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proper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el “</a:t>
            </a:r>
            <a:r>
              <a:rPr lang="es-ES" dirty="0" err="1" smtClean="0"/>
              <a:t>Normalment</a:t>
            </a:r>
            <a:r>
              <a:rPr lang="es-ES" dirty="0" smtClean="0"/>
              <a:t> </a:t>
            </a:r>
            <a:r>
              <a:rPr lang="es-ES" dirty="0" err="1" smtClean="0"/>
              <a:t>Tancat</a:t>
            </a:r>
            <a:r>
              <a:rPr lang="es-ES" dirty="0" smtClean="0"/>
              <a:t>” </a:t>
            </a:r>
            <a:r>
              <a:rPr lang="es-ES" dirty="0"/>
              <a:t>(NC).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98360" y="2478305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u="sng" dirty="0" err="1" smtClean="0"/>
              <a:t>Funcionamient</a:t>
            </a:r>
            <a:r>
              <a:rPr lang="es-ES" dirty="0" smtClean="0"/>
              <a:t>: </a:t>
            </a:r>
            <a:r>
              <a:rPr lang="es-ES" dirty="0" err="1" smtClean="0"/>
              <a:t>quan</a:t>
            </a:r>
            <a:r>
              <a:rPr lang="es-ES" dirty="0" smtClean="0"/>
              <a:t> es </a:t>
            </a:r>
            <a:r>
              <a:rPr lang="es-ES" dirty="0" err="1" smtClean="0"/>
              <a:t>connecta</a:t>
            </a:r>
            <a:r>
              <a:rPr lang="es-ES" dirty="0" smtClean="0"/>
              <a:t> la </a:t>
            </a:r>
            <a:r>
              <a:rPr lang="es-ES" dirty="0"/>
              <a:t>bobina </a:t>
            </a:r>
            <a:r>
              <a:rPr lang="es-ES" dirty="0" smtClean="0"/>
              <a:t>al </a:t>
            </a:r>
            <a:r>
              <a:rPr lang="es-ES" dirty="0" err="1" smtClean="0"/>
              <a:t>corrent</a:t>
            </a:r>
            <a:r>
              <a:rPr lang="es-ES" dirty="0" smtClean="0"/>
              <a:t> </a:t>
            </a:r>
            <a:r>
              <a:rPr lang="es-ES" dirty="0" err="1" smtClean="0"/>
              <a:t>elèctric</a:t>
            </a:r>
            <a:r>
              <a:rPr lang="es-ES" dirty="0" smtClean="0"/>
              <a:t> es transforma en un </a:t>
            </a:r>
            <a:r>
              <a:rPr lang="es-ES" dirty="0" err="1" smtClean="0"/>
              <a:t>electroimànt</a:t>
            </a:r>
            <a:r>
              <a:rPr lang="es-ES" dirty="0" smtClean="0"/>
              <a:t> i </a:t>
            </a:r>
            <a:r>
              <a:rPr lang="es-ES" dirty="0" err="1" smtClean="0"/>
              <a:t>atreu</a:t>
            </a:r>
            <a:r>
              <a:rPr lang="es-ES" dirty="0" smtClean="0"/>
              <a:t> una palanca </a:t>
            </a:r>
            <a:r>
              <a:rPr lang="es-ES" dirty="0"/>
              <a:t>que </a:t>
            </a:r>
            <a:r>
              <a:rPr lang="es-ES" dirty="0" err="1" smtClean="0"/>
              <a:t>empeny</a:t>
            </a:r>
            <a:r>
              <a:rPr lang="es-ES" dirty="0" smtClean="0"/>
              <a:t> el </a:t>
            </a:r>
            <a:r>
              <a:rPr lang="es-ES" dirty="0" err="1" smtClean="0"/>
              <a:t>Comú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al NO.</a:t>
            </a:r>
            <a:endParaRPr lang="es-ES" dirty="0"/>
          </a:p>
          <a:p>
            <a:r>
              <a:rPr lang="es-ES" sz="1600" dirty="0"/>
              <a:t>NOTA: El relé se puede utilizar como interruptor (para conectar y desconectar un motor) o como conmutador (para cambiar el sentido de giro de un motor).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793678"/>
              </p:ext>
            </p:extLst>
          </p:nvPr>
        </p:nvGraphicFramePr>
        <p:xfrm>
          <a:off x="904352" y="4816774"/>
          <a:ext cx="19272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r:id="rId5" imgW="1927619" imgH="1348571" progId="CrocodileClipsCircuit">
                  <p:embed/>
                </p:oleObj>
              </mc:Choice>
              <mc:Fallback>
                <p:oleObj r:id="rId5" imgW="1927619" imgH="1348571" progId="CrocodileClipsCircu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352" y="4816774"/>
                        <a:ext cx="1927225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75057"/>
              </p:ext>
            </p:extLst>
          </p:nvPr>
        </p:nvGraphicFramePr>
        <p:xfrm>
          <a:off x="5702510" y="3632467"/>
          <a:ext cx="2366315" cy="2580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r:id="rId7" imgW="1684166" imgH="1836190" progId="CrocodileClipsCircuit">
                  <p:embed/>
                </p:oleObj>
              </mc:Choice>
              <mc:Fallback>
                <p:oleObj r:id="rId7" imgW="1684166" imgH="1836190" progId="CrocodileClipsCircu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510" y="3632467"/>
                        <a:ext cx="2366315" cy="25804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Rectángulo"/>
          <p:cNvSpPr/>
          <p:nvPr/>
        </p:nvSpPr>
        <p:spPr>
          <a:xfrm>
            <a:off x="1295097" y="6309081"/>
            <a:ext cx="1872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Com</a:t>
            </a:r>
            <a:r>
              <a:rPr lang="es-ES" dirty="0" smtClean="0"/>
              <a:t> a </a:t>
            </a:r>
            <a:r>
              <a:rPr lang="es-ES" dirty="0"/>
              <a:t>interruptor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077719" y="6297749"/>
            <a:ext cx="2031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Cavi</a:t>
            </a:r>
            <a:r>
              <a:rPr lang="es-ES" dirty="0" smtClean="0"/>
              <a:t> de </a:t>
            </a:r>
            <a:r>
              <a:rPr lang="es-ES" dirty="0" err="1" smtClean="0"/>
              <a:t>sentit</a:t>
            </a:r>
            <a:r>
              <a:rPr lang="es-ES" dirty="0" smtClean="0"/>
              <a:t> de </a:t>
            </a:r>
            <a:r>
              <a:rPr lang="es-ES" dirty="0" err="1" smtClean="0"/>
              <a:t>gir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197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1E9849FA-9251-47A5-BCBE-89172354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47423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87FC8C31-05B7-4EF6-A0BB-3C682D7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113183"/>
            <a:ext cx="7886700" cy="5379057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6- </a:t>
            </a:r>
            <a:r>
              <a:rPr lang="ca-ES" dirty="0"/>
              <a:t>Digues de quin colors seran els anells de les resistències següents:</a:t>
            </a:r>
          </a:p>
          <a:p>
            <a:pPr marL="0" indent="0">
              <a:buNone/>
            </a:pPr>
            <a:r>
              <a:rPr lang="ca-ES" dirty="0"/>
              <a:t>4,7 K</a:t>
            </a:r>
            <a:r>
              <a:rPr lang="el-GR" dirty="0"/>
              <a:t> Ω</a:t>
            </a:r>
            <a:r>
              <a:rPr lang="ca-ES" dirty="0"/>
              <a:t> ± 10%                160 </a:t>
            </a:r>
            <a:r>
              <a:rPr lang="el-GR" dirty="0"/>
              <a:t>Ω</a:t>
            </a:r>
            <a:r>
              <a:rPr lang="ca-ES" dirty="0"/>
              <a:t> ± 5%               3,3 M</a:t>
            </a:r>
            <a:r>
              <a:rPr lang="el-GR" dirty="0"/>
              <a:t> Ω</a:t>
            </a:r>
            <a:r>
              <a:rPr lang="ca-ES" dirty="0"/>
              <a:t> ± 2%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 smtClean="0"/>
              <a:t>7-Quin </a:t>
            </a:r>
            <a:r>
              <a:rPr lang="ca-ES" dirty="0"/>
              <a:t>valor </a:t>
            </a:r>
            <a:r>
              <a:rPr lang="ca-ES" dirty="0" smtClean="0"/>
              <a:t>tindrien </a:t>
            </a:r>
            <a:r>
              <a:rPr lang="ca-ES" dirty="0"/>
              <a:t>les resistències amb els següents anells:</a:t>
            </a:r>
          </a:p>
          <a:p>
            <a:pPr marL="0" indent="0">
              <a:buNone/>
            </a:pPr>
            <a:r>
              <a:rPr lang="ca-ES" dirty="0"/>
              <a:t>A: </a:t>
            </a:r>
            <a:r>
              <a:rPr lang="ca-ES" dirty="0" smtClean="0"/>
              <a:t>vermell-violeta-negre</a:t>
            </a:r>
            <a:endParaRPr lang="ca-ES" dirty="0"/>
          </a:p>
          <a:p>
            <a:pPr marL="0" indent="0">
              <a:buNone/>
            </a:pPr>
            <a:r>
              <a:rPr lang="ca-ES" dirty="0"/>
              <a:t>B: </a:t>
            </a:r>
            <a:r>
              <a:rPr lang="ca-ES" dirty="0" smtClean="0"/>
              <a:t>vermell-groc-taronja</a:t>
            </a:r>
            <a:endParaRPr lang="ca-ES" dirty="0"/>
          </a:p>
          <a:p>
            <a:pPr marL="0" indent="0">
              <a:buNone/>
            </a:pPr>
            <a:r>
              <a:rPr lang="ca-ES" dirty="0"/>
              <a:t>C: </a:t>
            </a:r>
            <a:r>
              <a:rPr lang="ca-ES" dirty="0" smtClean="0"/>
              <a:t>marró-verd-vermell</a:t>
            </a:r>
            <a:endParaRPr lang="ca-ES" dirty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b="1" dirty="0" smtClean="0"/>
              <a:t>8- </a:t>
            </a:r>
            <a:r>
              <a:rPr lang="ca-ES" dirty="0"/>
              <a:t>Digues si són certes o falses les afirmacions següents:</a:t>
            </a:r>
          </a:p>
          <a:p>
            <a:pPr marL="0" indent="0">
              <a:buNone/>
            </a:pPr>
            <a:r>
              <a:rPr lang="ca-ES" dirty="0" smtClean="0"/>
              <a:t>-</a:t>
            </a:r>
            <a:r>
              <a:rPr lang="ca-ES" dirty="0"/>
              <a:t>En una resistència NTC, la resistència disminueix al augmentar la temperatura.</a:t>
            </a:r>
          </a:p>
          <a:p>
            <a:pPr marL="0" indent="0">
              <a:buNone/>
            </a:pPr>
            <a:r>
              <a:rPr lang="ca-ES" dirty="0"/>
              <a:t>-La resistència de una LDR augmenta amb la intensitat lumínica.</a:t>
            </a:r>
          </a:p>
        </p:txBody>
      </p:sp>
    </p:spTree>
    <p:extLst>
      <p:ext uri="{BB962C8B-B14F-4D97-AF65-F5344CB8AC3E}">
        <p14:creationId xmlns:p14="http://schemas.microsoft.com/office/powerpoint/2010/main" val="1202242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7D60B557-513B-41DB-BA1D-C1D02F4AC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556596"/>
            <a:ext cx="5645149" cy="1622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" b="1" dirty="0"/>
              <a:t>9</a:t>
            </a:r>
            <a:r>
              <a:rPr lang="ca-ES" sz="2000" b="1" dirty="0" smtClean="0"/>
              <a:t>. </a:t>
            </a:r>
            <a:r>
              <a:rPr lang="ca-ES" sz="2000" dirty="0"/>
              <a:t>En el següent circuit s’utilitza un resistència depenent de la temperatura. De quin tipus?</a:t>
            </a:r>
          </a:p>
          <a:p>
            <a:pPr marL="0" indent="0">
              <a:buNone/>
            </a:pPr>
            <a:r>
              <a:rPr lang="ca-ES" sz="2000" dirty="0"/>
              <a:t>A una temperatura de 25ºC, la làmpada està encesa. Si la temperatura disminueix, que li passarà a la làmpada?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xmlns="" id="{6685E90B-AA26-4BD1-981C-0F9777012D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38" r="6469" b="39358"/>
          <a:stretch/>
        </p:blipFill>
        <p:spPr>
          <a:xfrm>
            <a:off x="6278994" y="364695"/>
            <a:ext cx="2573458" cy="1593982"/>
          </a:xfrm>
          <a:prstGeom prst="rect">
            <a:avLst/>
          </a:prstGeom>
        </p:spPr>
      </p:pic>
      <p:sp>
        <p:nvSpPr>
          <p:cNvPr id="5" name="QuadreDeText 4">
            <a:extLst>
              <a:ext uri="{FF2B5EF4-FFF2-40B4-BE49-F238E27FC236}">
                <a16:creationId xmlns:a16="http://schemas.microsoft.com/office/drawing/2014/main" xmlns="" id="{DFF8FBCA-9F5C-483B-AB98-3EB919152D14}"/>
              </a:ext>
            </a:extLst>
          </p:cNvPr>
          <p:cNvSpPr txBox="1"/>
          <p:nvPr/>
        </p:nvSpPr>
        <p:spPr>
          <a:xfrm>
            <a:off x="620593" y="2314480"/>
            <a:ext cx="4996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10. </a:t>
            </a:r>
            <a:r>
              <a:rPr lang="ca-ES" sz="2000" dirty="0"/>
              <a:t>El circuit següent és un detector de lluminositat. Que passa amb la intensitat de la bombeta quan augmenta la intensitat de llum que rep la LDR?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xmlns="" id="{9C6C58EE-269A-4E77-BBE5-8A3F8F0869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6" r="6403"/>
          <a:stretch/>
        </p:blipFill>
        <p:spPr>
          <a:xfrm>
            <a:off x="5630658" y="2178660"/>
            <a:ext cx="3221794" cy="139147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xmlns="" id="{A2718E2F-22BE-46C0-9619-5C1B3D4C2034}"/>
              </a:ext>
            </a:extLst>
          </p:cNvPr>
          <p:cNvSpPr txBox="1"/>
          <p:nvPr/>
        </p:nvSpPr>
        <p:spPr>
          <a:xfrm>
            <a:off x="585947" y="3822577"/>
            <a:ext cx="81235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11. </a:t>
            </a:r>
            <a:r>
              <a:rPr lang="ca-ES" sz="2000" dirty="0"/>
              <a:t>Indica quin dels elements estudiats es necessari per:</a:t>
            </a:r>
          </a:p>
          <a:p>
            <a:r>
              <a:rPr lang="ca-ES" sz="2000" dirty="0" smtClean="0"/>
              <a:t>-</a:t>
            </a:r>
            <a:r>
              <a:rPr lang="ca-ES" sz="2000" dirty="0"/>
              <a:t>Regular el volum d’una cadena de música.</a:t>
            </a:r>
          </a:p>
          <a:p>
            <a:r>
              <a:rPr lang="ca-ES" sz="2000" dirty="0"/>
              <a:t>-Baixar les persianes d’una casa </a:t>
            </a:r>
            <a:r>
              <a:rPr lang="ca-ES" sz="2000" dirty="0" smtClean="0"/>
              <a:t>quan hi ha massa llum.</a:t>
            </a:r>
            <a:endParaRPr lang="ca-ES" sz="2000" dirty="0"/>
          </a:p>
          <a:p>
            <a:r>
              <a:rPr lang="ca-ES" sz="2000" dirty="0"/>
              <a:t>-Encendre la calefacció si la temperatura està per davall de 17ºC.</a:t>
            </a:r>
          </a:p>
          <a:p>
            <a:r>
              <a:rPr lang="ca-ES" sz="2000" dirty="0"/>
              <a:t>-El control de temperatura del forn perquè es </a:t>
            </a:r>
            <a:r>
              <a:rPr lang="ca-ES" sz="2000" dirty="0" err="1"/>
              <a:t>mantengui</a:t>
            </a:r>
            <a:r>
              <a:rPr lang="ca-ES" sz="2000" dirty="0"/>
              <a:t> a 200ºC.</a:t>
            </a:r>
          </a:p>
          <a:p>
            <a:r>
              <a:rPr lang="ca-ES" sz="2000" dirty="0"/>
              <a:t>-Regular la velocitat de gir de les rodes d’un cotxe teledirigit.</a:t>
            </a:r>
          </a:p>
          <a:p>
            <a:r>
              <a:rPr lang="ca-ES" sz="2000" dirty="0"/>
              <a:t>-Automatitzar que les llums d’un cotxe se encenguin en condicions d’obscuritat.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7877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152CBF1E-D90C-4A87-A8D1-D86F71D7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07666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C9D25561-588C-4324-963B-5BBD1B0B2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073426"/>
            <a:ext cx="7886700" cy="5130834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12. </a:t>
            </a:r>
            <a:r>
              <a:rPr lang="ca-ES" dirty="0"/>
              <a:t>Per els circuits següents, indica quines làmpades s’il·luminen i quines no. Dibuixa amb fletxes el flux de corrent:</a:t>
            </a: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xmlns="" id="{50844EDA-B5A0-43C3-AA8B-FF6994F4C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76"/>
          <a:stretch/>
        </p:blipFill>
        <p:spPr>
          <a:xfrm>
            <a:off x="1264453" y="1698383"/>
            <a:ext cx="6429564" cy="2227069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1A2C9959-5D9F-489F-A2D4-FE2D86D66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7" y="3639260"/>
            <a:ext cx="4788620" cy="2469603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xmlns="" id="{CE0E1417-C32E-4D7B-A911-FE7732158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426" y="4032240"/>
            <a:ext cx="4420597" cy="24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tge 8">
            <a:extLst>
              <a:ext uri="{FF2B5EF4-FFF2-40B4-BE49-F238E27FC236}">
                <a16:creationId xmlns:a16="http://schemas.microsoft.com/office/drawing/2014/main" xmlns="" id="{516BECD2-06DF-49F8-A33F-36D063DE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82124">
            <a:off x="56498" y="4472179"/>
            <a:ext cx="1699122" cy="1699122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xmlns="" id="{64E556C8-D1D5-4ADA-BF19-4C0165D27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11" y="4325445"/>
            <a:ext cx="2143125" cy="2143125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xmlns="" id="{F73245D8-CD16-4BC6-8083-B85EE1A2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DEFINICIONS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xmlns="" id="{C51FEAC1-9DDB-4DD4-8E2B-F6DB92A18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790" y="2266121"/>
            <a:ext cx="5605671" cy="4412974"/>
          </a:xfrm>
          <a:ln>
            <a:solidFill>
              <a:srgbClr val="92D050"/>
            </a:solidFill>
          </a:ln>
        </p:spPr>
        <p:txBody>
          <a:bodyPr/>
          <a:lstStyle/>
          <a:p>
            <a:r>
              <a:rPr lang="ca-ES" b="1" noProof="1"/>
              <a:t>Electrònica: </a:t>
            </a:r>
            <a:endParaRPr lang="ca-ES" b="1" noProof="1" smtClean="0"/>
          </a:p>
          <a:p>
            <a:pPr marL="0" indent="0">
              <a:buNone/>
            </a:pPr>
            <a:r>
              <a:rPr lang="ca-ES" noProof="1" smtClean="0"/>
              <a:t>5-12 V</a:t>
            </a:r>
            <a:endParaRPr lang="ca-ES" noProof="1"/>
          </a:p>
          <a:p>
            <a:pPr marL="0" indent="0">
              <a:buNone/>
            </a:pPr>
            <a:r>
              <a:rPr lang="ca-ES" noProof="1"/>
              <a:t>Corrent </a:t>
            </a:r>
            <a:r>
              <a:rPr lang="ca-ES" noProof="1" smtClean="0"/>
              <a:t>contínu c.c</a:t>
            </a:r>
            <a:endParaRPr lang="ca-ES" noProof="1"/>
          </a:p>
          <a:p>
            <a:pPr marL="0" indent="0">
              <a:buNone/>
            </a:pPr>
            <a:r>
              <a:rPr lang="ca-ES" noProof="1"/>
              <a:t>S’utilitzen </a:t>
            </a:r>
            <a:r>
              <a:rPr lang="ca-ES" noProof="1" smtClean="0"/>
              <a:t>semiconductors (silici)</a:t>
            </a:r>
            <a:endParaRPr lang="ca-ES" noProof="1"/>
          </a:p>
          <a:p>
            <a:pPr marL="0" indent="0">
              <a:buNone/>
            </a:pPr>
            <a:r>
              <a:rPr lang="ca-ES" noProof="1" smtClean="0"/>
              <a:t>-Permet tractar </a:t>
            </a:r>
            <a:r>
              <a:rPr lang="ca-ES" noProof="1"/>
              <a:t>i transmetre </a:t>
            </a:r>
            <a:r>
              <a:rPr lang="ca-ES" noProof="1" smtClean="0"/>
              <a:t>informació. Ha </a:t>
            </a:r>
            <a:r>
              <a:rPr lang="ca-ES" noProof="1"/>
              <a:t>permés </a:t>
            </a:r>
            <a:r>
              <a:rPr lang="ca-ES" noProof="1" smtClean="0"/>
              <a:t>el desenvolupament de la informàtica i l’automatització de la indústria</a:t>
            </a:r>
            <a:endParaRPr lang="ca-ES" dirty="0"/>
          </a:p>
        </p:txBody>
      </p:sp>
      <p:sp>
        <p:nvSpPr>
          <p:cNvPr id="7" name="Contenidor de contingut 2">
            <a:extLst>
              <a:ext uri="{FF2B5EF4-FFF2-40B4-BE49-F238E27FC236}">
                <a16:creationId xmlns:a16="http://schemas.microsoft.com/office/drawing/2014/main" xmlns="" id="{52D89663-18CE-4A11-83DE-AC1C4BB00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297" y="2266122"/>
            <a:ext cx="2875721" cy="4412974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r>
              <a:rPr lang="ca-ES" b="1" noProof="1"/>
              <a:t>Electricitat</a:t>
            </a:r>
            <a:r>
              <a:rPr lang="ca-ES" noProof="1"/>
              <a:t>: </a:t>
            </a:r>
            <a:endParaRPr lang="ca-ES" noProof="1" smtClean="0"/>
          </a:p>
          <a:p>
            <a:pPr marL="0" indent="0">
              <a:buNone/>
            </a:pPr>
            <a:r>
              <a:rPr lang="ca-ES" noProof="1" smtClean="0"/>
              <a:t>220 V</a:t>
            </a:r>
            <a:endParaRPr lang="ca-ES" noProof="1"/>
          </a:p>
          <a:p>
            <a:pPr marL="0" indent="0">
              <a:buNone/>
            </a:pPr>
            <a:r>
              <a:rPr lang="ca-ES" noProof="1"/>
              <a:t>Corrent </a:t>
            </a:r>
            <a:r>
              <a:rPr lang="ca-ES" noProof="1" smtClean="0"/>
              <a:t>altern c.a  </a:t>
            </a:r>
            <a:endParaRPr lang="ca-ES" noProof="1"/>
          </a:p>
          <a:p>
            <a:pPr marL="0" indent="0">
              <a:buNone/>
            </a:pPr>
            <a:r>
              <a:rPr lang="ca-ES" noProof="1"/>
              <a:t>Conductors metàl·lics</a:t>
            </a:r>
          </a:p>
          <a:p>
            <a:pPr marL="0" indent="0">
              <a:buNone/>
            </a:pPr>
            <a:r>
              <a:rPr lang="ca-ES" noProof="1" smtClean="0"/>
              <a:t>-Es transforma </a:t>
            </a:r>
            <a:r>
              <a:rPr lang="ca-ES" noProof="1"/>
              <a:t>en altres tipus d’energía</a:t>
            </a: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xmlns="" id="{7CFB64BD-3089-4D3A-A5B7-48CA4E11C9A7}"/>
              </a:ext>
            </a:extLst>
          </p:cNvPr>
          <p:cNvSpPr txBox="1"/>
          <p:nvPr/>
        </p:nvSpPr>
        <p:spPr>
          <a:xfrm>
            <a:off x="623455" y="1443518"/>
            <a:ext cx="7698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noProof="1"/>
              <a:t>Corrent elèctric: </a:t>
            </a:r>
            <a:r>
              <a:rPr lang="ca-ES" sz="2000" noProof="1"/>
              <a:t>flux d’electrons a través d’un material </a:t>
            </a:r>
            <a:r>
              <a:rPr lang="ca-ES" sz="2000" noProof="1" smtClean="0"/>
              <a:t>conductor</a:t>
            </a:r>
            <a:endParaRPr lang="ca-ES" sz="2000" noProof="1"/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xmlns="" id="{5F06FD20-FFD2-4D67-8EFB-0DA81135A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1132" y="2392066"/>
            <a:ext cx="1615303" cy="1265533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xmlns="" id="{DEF768ED-4B9C-4528-AB58-F630ACD17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057" y="5049078"/>
            <a:ext cx="2152636" cy="1419492"/>
          </a:xfrm>
          <a:prstGeom prst="rect">
            <a:avLst/>
          </a:prstGeom>
        </p:spPr>
      </p:pic>
      <p:pic>
        <p:nvPicPr>
          <p:cNvPr id="3076" name="Picture 4" descr="Resultado de imagen de corriente alterna simbol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0" t="23203" r="23120" b="38398"/>
          <a:stretch/>
        </p:blipFill>
        <p:spPr bwMode="auto">
          <a:xfrm>
            <a:off x="5828041" y="3024832"/>
            <a:ext cx="849441" cy="3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corriente alterna simbol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7" t="37358" r="28626" b="39108"/>
          <a:stretch/>
        </p:blipFill>
        <p:spPr bwMode="auto">
          <a:xfrm>
            <a:off x="2460873" y="3060279"/>
            <a:ext cx="441899" cy="29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64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152CBF1E-D90C-4A87-A8D1-D86F71D7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07666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xmlns="" id="{235F7952-6C6A-4197-AF03-C18827B30B86}"/>
              </a:ext>
            </a:extLst>
          </p:cNvPr>
          <p:cNvSpPr txBox="1"/>
          <p:nvPr/>
        </p:nvSpPr>
        <p:spPr>
          <a:xfrm>
            <a:off x="238538" y="1158072"/>
            <a:ext cx="86265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13. </a:t>
            </a:r>
            <a:r>
              <a:rPr lang="ca-ES" sz="2000" dirty="0"/>
              <a:t>En els següents circuits, al pressionar el polsador:</a:t>
            </a:r>
          </a:p>
          <a:p>
            <a:r>
              <a:rPr lang="ca-ES" sz="2000" dirty="0"/>
              <a:t>-En quin s’il·luminaran els dos </a:t>
            </a:r>
            <a:r>
              <a:rPr lang="ca-ES" sz="2000" dirty="0" err="1"/>
              <a:t>LEDs</a:t>
            </a:r>
            <a:r>
              <a:rPr lang="ca-ES" sz="2000" dirty="0"/>
              <a:t>? Com estan polaritzats els </a:t>
            </a:r>
            <a:r>
              <a:rPr lang="ca-ES" sz="2000" dirty="0" err="1"/>
              <a:t>LEDs</a:t>
            </a:r>
            <a:r>
              <a:rPr lang="ca-ES" sz="2000" dirty="0"/>
              <a:t> en el circuit?</a:t>
            </a:r>
          </a:p>
          <a:p>
            <a:r>
              <a:rPr lang="ca-ES" sz="2000" dirty="0"/>
              <a:t>-Hi ha algun muntatge en el que només s’il·lumini un LED? Quin LED s’il·lumina?</a:t>
            </a:r>
          </a:p>
          <a:p>
            <a:endParaRPr lang="ca-ES" dirty="0"/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xmlns="" id="{4029BF67-D6CC-46DD-B911-C6AA2DA7C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" y="2533869"/>
            <a:ext cx="7489738" cy="19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4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7F3EBDD6-CF8A-4DD0-91D9-FF7591B92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654657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A224B662-4D67-4CB1-925C-A9FD6535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5" y="1020417"/>
            <a:ext cx="1632277" cy="5159723"/>
          </a:xfrm>
        </p:spPr>
        <p:txBody>
          <a:bodyPr/>
          <a:lstStyle/>
          <a:p>
            <a:pPr marL="0" indent="0">
              <a:buNone/>
            </a:pPr>
            <a:r>
              <a:rPr lang="ca-ES" b="1" dirty="0" smtClean="0"/>
              <a:t>14. </a:t>
            </a:r>
            <a:r>
              <a:rPr lang="ca-ES" dirty="0"/>
              <a:t>Indica dels circuits següents quines bombetes (L) i quins LED s'il·luminaran quan polsem el polsador.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xmlns="" id="{B182A8EA-58B9-4919-A55F-797779A1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1020417"/>
            <a:ext cx="6098259" cy="56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39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DD2D5DC6-919F-4A83-9C9A-51C8CE0B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707666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4371CC14-D76D-4139-A71D-88D43CD1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6" y="1073426"/>
            <a:ext cx="8521147" cy="609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dirty="0" smtClean="0"/>
              <a:t>15. </a:t>
            </a:r>
            <a:r>
              <a:rPr lang="ca-ES" dirty="0"/>
              <a:t>Per cada circuit digues si les bombetes estaran enceses o apagades. Raona la teva resposta.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xmlns="" id="{4BBF9C5B-F61B-49EF-AD00-5124F5503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219"/>
            <a:ext cx="4408455" cy="139065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821BBBD0-561E-4FD5-ADED-5FC9B80BC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" y="3826820"/>
            <a:ext cx="4178351" cy="1292456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xmlns="" id="{1D9A3D1B-E294-4EE8-8932-506075230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700" y="1744322"/>
            <a:ext cx="4686300" cy="159067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xmlns="" id="{9A303565-C917-4C8F-8F3C-411A28BA7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778" y="3639610"/>
            <a:ext cx="45910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4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01FB1E1F-2041-4E30-BB32-0F4DA65AE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3" y="2845561"/>
            <a:ext cx="6652012" cy="2307443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a-ES" sz="2300" b="1" noProof="1" smtClean="0"/>
              <a:t>MAGNITUDS ELÈCTRIQUES</a:t>
            </a:r>
          </a:p>
          <a:p>
            <a:pPr marL="0" indent="0">
              <a:buNone/>
            </a:pPr>
            <a:r>
              <a:rPr lang="ca-ES" sz="2300" noProof="1" smtClean="0"/>
              <a:t>-</a:t>
            </a:r>
            <a:r>
              <a:rPr lang="ca-ES" sz="2300" b="1" noProof="1" smtClean="0"/>
              <a:t>Intensitat</a:t>
            </a:r>
            <a:r>
              <a:rPr lang="ca-ES" sz="2300" noProof="1" smtClean="0"/>
              <a:t> </a:t>
            </a:r>
            <a:r>
              <a:rPr lang="ca-ES" sz="2300" noProof="1"/>
              <a:t>(I): </a:t>
            </a:r>
            <a:r>
              <a:rPr lang="ca-ES" sz="2300" noProof="1" smtClean="0"/>
              <a:t>quantitat d’electrons que passen en un segon. Unitats </a:t>
            </a:r>
            <a:r>
              <a:rPr lang="ca-ES" sz="2300" noProof="1"/>
              <a:t>SI: Amper (A)</a:t>
            </a:r>
          </a:p>
          <a:p>
            <a:pPr marL="0" indent="0">
              <a:buNone/>
            </a:pPr>
            <a:r>
              <a:rPr lang="ca-ES" sz="2300" noProof="1" smtClean="0"/>
              <a:t>-</a:t>
            </a:r>
            <a:r>
              <a:rPr lang="ca-ES" sz="2300" b="1" noProof="1" smtClean="0"/>
              <a:t>Voltatge</a:t>
            </a:r>
            <a:r>
              <a:rPr lang="ca-ES" sz="2300" noProof="1" smtClean="0"/>
              <a:t> </a:t>
            </a:r>
            <a:r>
              <a:rPr lang="ca-ES" sz="2300" noProof="1"/>
              <a:t>o tensió (V): treball que s’ha de realitzar per transportar un càrrega possitiva entre dos punts. Unitats SI: Volt (V)</a:t>
            </a:r>
          </a:p>
          <a:p>
            <a:pPr marL="0" indent="0">
              <a:buNone/>
            </a:pPr>
            <a:r>
              <a:rPr lang="ca-ES" sz="2300" noProof="1" smtClean="0"/>
              <a:t>-</a:t>
            </a:r>
            <a:r>
              <a:rPr lang="ca-ES" sz="2300" b="1" noProof="1" smtClean="0"/>
              <a:t>Resistència</a:t>
            </a:r>
            <a:r>
              <a:rPr lang="ca-ES" sz="2300" noProof="1" smtClean="0"/>
              <a:t> </a:t>
            </a:r>
            <a:r>
              <a:rPr lang="ca-ES" sz="2300" noProof="1" smtClean="0"/>
              <a:t>(R): dificultat al pas del corrent elèctric. Unitats SI: Ohm (</a:t>
            </a:r>
            <a:r>
              <a:rPr lang="el-GR" sz="2300" noProof="1" smtClean="0"/>
              <a:t>Ω</a:t>
            </a:r>
            <a:r>
              <a:rPr lang="ca-ES" sz="2300" noProof="1" smtClean="0"/>
              <a:t>)</a:t>
            </a:r>
          </a:p>
          <a:p>
            <a:pPr marL="0" indent="0">
              <a:buNone/>
            </a:pPr>
            <a:endParaRPr lang="ca-ES" sz="2000" b="1" noProof="1" smtClean="0"/>
          </a:p>
          <a:p>
            <a:pPr marL="0" indent="0">
              <a:buNone/>
            </a:pPr>
            <a:endParaRPr lang="ca-ES" sz="2000" b="1" noProof="1"/>
          </a:p>
        </p:txBody>
      </p:sp>
      <p:pic>
        <p:nvPicPr>
          <p:cNvPr id="4" name="Imatge 8">
            <a:extLst>
              <a:ext uri="{FF2B5EF4-FFF2-40B4-BE49-F238E27FC236}">
                <a16:creationId xmlns:a16="http://schemas.microsoft.com/office/drawing/2014/main" xmlns="" id="{FC40F68C-2EDB-491B-828E-47899DE7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18" y="2964264"/>
            <a:ext cx="1684495" cy="196194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62705" y="5142955"/>
            <a:ext cx="7742256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a-ES" b="1" noProof="1"/>
              <a:t>TIPUS DE </a:t>
            </a:r>
            <a:r>
              <a:rPr lang="ca-ES" b="1" noProof="1" smtClean="0"/>
              <a:t>CORRENT:</a:t>
            </a:r>
          </a:p>
          <a:p>
            <a:r>
              <a:rPr lang="ca-ES" b="1" noProof="1"/>
              <a:t>-</a:t>
            </a:r>
            <a:r>
              <a:rPr lang="ca-ES" b="1" noProof="1" smtClean="0"/>
              <a:t>Corrent </a:t>
            </a:r>
            <a:r>
              <a:rPr lang="ca-ES" b="1" noProof="1"/>
              <a:t>altern (c.a): </a:t>
            </a:r>
            <a:r>
              <a:rPr lang="ca-ES" noProof="1"/>
              <a:t>els electrons canvien de sentit a 50Hz (fan 50 cicles/s). La produeixen els generadors de les centrals elèctriques </a:t>
            </a:r>
            <a:endParaRPr lang="ca-ES" noProof="1" smtClean="0"/>
          </a:p>
          <a:p>
            <a:r>
              <a:rPr lang="ca-ES" b="1" noProof="1"/>
              <a:t>-</a:t>
            </a:r>
            <a:r>
              <a:rPr lang="ca-ES" b="1" noProof="1" smtClean="0"/>
              <a:t>Corrent </a:t>
            </a:r>
            <a:r>
              <a:rPr lang="ca-ES" b="1" noProof="1"/>
              <a:t>contínu (c.c): </a:t>
            </a:r>
            <a:r>
              <a:rPr lang="ca-ES" noProof="1"/>
              <a:t>el corrent circula sempre en el mateix sentit. La produeixen les piles i bateries. En electrònica es fa servir c.c.</a:t>
            </a:r>
          </a:p>
        </p:txBody>
      </p:sp>
      <p:pic>
        <p:nvPicPr>
          <p:cNvPr id="13314" name="Picture 2" descr="Resultado de imagen de diferencia electronica analogica digi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6085" r="1791" b="5155"/>
          <a:stretch/>
        </p:blipFill>
        <p:spPr bwMode="auto">
          <a:xfrm>
            <a:off x="2258366" y="1"/>
            <a:ext cx="3881178" cy="27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283848" y="612949"/>
            <a:ext cx="2190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ANALÒGICA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 smtClean="0">
                <a:solidFill>
                  <a:srgbClr val="FF0000"/>
                </a:solidFill>
              </a:rPr>
              <a:t>El </a:t>
            </a:r>
            <a:r>
              <a:rPr lang="es-ES" dirty="0" err="1" smtClean="0">
                <a:solidFill>
                  <a:srgbClr val="FF0000"/>
                </a:solidFill>
              </a:rPr>
              <a:t>voltatge</a:t>
            </a:r>
            <a:r>
              <a:rPr lang="es-ES" dirty="0" smtClean="0">
                <a:solidFill>
                  <a:srgbClr val="FF0000"/>
                </a:solidFill>
              </a:rPr>
              <a:t> o la </a:t>
            </a:r>
            <a:r>
              <a:rPr lang="es-ES" dirty="0" err="1" smtClean="0">
                <a:solidFill>
                  <a:srgbClr val="FF0000"/>
                </a:solidFill>
              </a:rPr>
              <a:t>intensitat</a:t>
            </a:r>
            <a:r>
              <a:rPr lang="es-ES" dirty="0" smtClean="0">
                <a:solidFill>
                  <a:srgbClr val="FF0000"/>
                </a:solidFill>
              </a:rPr>
              <a:t> poden </a:t>
            </a:r>
            <a:r>
              <a:rPr lang="es-ES" dirty="0" err="1" smtClean="0">
                <a:solidFill>
                  <a:srgbClr val="FF0000"/>
                </a:solidFill>
              </a:rPr>
              <a:t>tenir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qualsevol</a:t>
            </a:r>
            <a:r>
              <a:rPr lang="es-ES" dirty="0" smtClean="0">
                <a:solidFill>
                  <a:srgbClr val="FF0000"/>
                </a:solidFill>
              </a:rPr>
              <a:t> valor. </a:t>
            </a:r>
            <a:r>
              <a:rPr lang="es-ES" dirty="0" err="1" smtClean="0">
                <a:solidFill>
                  <a:srgbClr val="FF0000"/>
                </a:solidFill>
              </a:rPr>
              <a:t>Exemple</a:t>
            </a:r>
            <a:r>
              <a:rPr lang="es-ES" dirty="0" smtClean="0">
                <a:solidFill>
                  <a:srgbClr val="FF0000"/>
                </a:solidFill>
              </a:rPr>
              <a:t>: 2V-2,1V-2,2V </a:t>
            </a:r>
            <a:r>
              <a:rPr lang="es-ES" dirty="0" err="1" smtClean="0">
                <a:solidFill>
                  <a:srgbClr val="FF0000"/>
                </a:solidFill>
              </a:rPr>
              <a:t>etc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24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00C58A72-64F7-4ADF-B3AF-BD5AE60AC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749" y="0"/>
            <a:ext cx="7886700" cy="904352"/>
          </a:xfrm>
        </p:spPr>
        <p:txBody>
          <a:bodyPr/>
          <a:lstStyle/>
          <a:p>
            <a:pPr algn="ctr"/>
            <a:r>
              <a:rPr lang="ca-ES" dirty="0"/>
              <a:t>RESISTÈNCIES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xmlns="" id="{2DF0AB0E-F5EF-4FFF-944C-6DA67C9D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323" y="1252241"/>
            <a:ext cx="5346216" cy="5122056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729B027E-3A6A-4AD4-82AC-ABECDD57C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247" b="56501"/>
          <a:stretch/>
        </p:blipFill>
        <p:spPr>
          <a:xfrm>
            <a:off x="7225767" y="2054943"/>
            <a:ext cx="1605772" cy="86452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xmlns="" id="{021817DD-C80D-4E30-B2EA-C6CB2518C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840" y="4489686"/>
            <a:ext cx="1190625" cy="46672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xmlns="" id="{D3AE36FF-5EA0-4727-A11E-F8F9101F8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99" y="5077641"/>
            <a:ext cx="1162050" cy="45720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xmlns="" id="{08D19642-AA9C-4A09-B30D-4CDFBF5E5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87" y="5077641"/>
            <a:ext cx="1162050" cy="504825"/>
          </a:xfrm>
          <a:prstGeom prst="rect">
            <a:avLst/>
          </a:prstGeom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xmlns="" id="{D8E1D69C-A158-45B5-88C7-32C1CBC2E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499" y="4444047"/>
            <a:ext cx="1171575" cy="48577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xmlns="" id="{C49995F8-B2B5-42BB-BA49-8C25E0408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588" y="5729995"/>
            <a:ext cx="2510556" cy="322151"/>
          </a:xfrm>
          <a:prstGeom prst="rect">
            <a:avLst/>
          </a:prstGeom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xmlns="" id="{AE46C108-48EF-464A-B2EF-9714343EC9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249" y="6052146"/>
            <a:ext cx="2602980" cy="322151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xmlns="" id="{A3CC2B6F-2B2D-4B29-9155-22E81887D0A0}"/>
              </a:ext>
            </a:extLst>
          </p:cNvPr>
          <p:cNvSpPr txBox="1"/>
          <p:nvPr/>
        </p:nvSpPr>
        <p:spPr>
          <a:xfrm>
            <a:off x="369249" y="3763027"/>
            <a:ext cx="303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EXERCISIS 1 a 4</a:t>
            </a:r>
            <a:endParaRPr lang="ca-ES" dirty="0"/>
          </a:p>
          <a:p>
            <a:r>
              <a:rPr lang="ca-ES" dirty="0" smtClean="0"/>
              <a:t>Posa-ho </a:t>
            </a:r>
            <a:r>
              <a:rPr lang="ca-ES" dirty="0"/>
              <a:t>en pràctica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21588" y="1238792"/>
            <a:ext cx="3851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u="sng" dirty="0" smtClean="0"/>
              <a:t>Composició</a:t>
            </a:r>
            <a:r>
              <a:rPr lang="ca-ES" dirty="0" smtClean="0"/>
              <a:t>: carboni (semiconductor)</a:t>
            </a:r>
          </a:p>
          <a:p>
            <a:r>
              <a:rPr lang="ca-ES" u="sng" dirty="0" smtClean="0"/>
              <a:t>Funcionament</a:t>
            </a:r>
            <a:r>
              <a:rPr lang="ca-ES" dirty="0" smtClean="0"/>
              <a:t>: dificulta el pas dels electrons, per tant disminueix la intensitat del corrent elèctric.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5436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2DF1E1CA-A6F5-41EA-B989-91EA167A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      LLEI D’OHM</a:t>
            </a:r>
          </a:p>
        </p:txBody>
      </p:sp>
      <p:pic>
        <p:nvPicPr>
          <p:cNvPr id="4" name="Contenidor de contingut 3">
            <a:extLst>
              <a:ext uri="{FF2B5EF4-FFF2-40B4-BE49-F238E27FC236}">
                <a16:creationId xmlns:a16="http://schemas.microsoft.com/office/drawing/2014/main" xmlns="" id="{2D31ADCE-CC9E-4EC0-A4CF-ECADC8622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86"/>
          <a:stretch/>
        </p:blipFill>
        <p:spPr>
          <a:xfrm>
            <a:off x="1959428" y="2060527"/>
            <a:ext cx="5375552" cy="4351338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15386D20-E73A-45B2-96AE-2518F8809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783" y="596003"/>
            <a:ext cx="4112872" cy="1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8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xmlns="" id="{8492DD51-66F3-4A99-9917-9F5412DC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17" y="226534"/>
            <a:ext cx="7886700" cy="1325562"/>
          </a:xfrm>
        </p:spPr>
        <p:txBody>
          <a:bodyPr/>
          <a:lstStyle/>
          <a:p>
            <a:pPr algn="ctr"/>
            <a:r>
              <a:rPr lang="ca-ES" dirty="0"/>
              <a:t>EXERCICIS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xmlns="" id="{42951725-0605-4F53-9684-3FF78039A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87" y="1284324"/>
            <a:ext cx="4172830" cy="4775410"/>
          </a:xfrm>
        </p:spPr>
        <p:txBody>
          <a:bodyPr/>
          <a:lstStyle/>
          <a:p>
            <a:pPr marL="0" indent="0">
              <a:buNone/>
            </a:pPr>
            <a:r>
              <a:rPr lang="ca-ES" dirty="0"/>
              <a:t>5</a:t>
            </a:r>
            <a:r>
              <a:rPr lang="ca-ES" dirty="0" smtClean="0"/>
              <a:t>. </a:t>
            </a:r>
            <a:r>
              <a:rPr lang="ca-ES" dirty="0"/>
              <a:t>Calcula la variable que falta fent ús de la llei d’ohm: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xmlns="" id="{D2502F23-C882-40FC-AE77-1BF9C96B08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5" t="8880"/>
          <a:stretch/>
        </p:blipFill>
        <p:spPr>
          <a:xfrm>
            <a:off x="888204" y="2019300"/>
            <a:ext cx="2013091" cy="2247900"/>
          </a:xfrm>
          <a:prstGeom prst="rect">
            <a:avLst/>
          </a:prstGeom>
        </p:spPr>
      </p:pic>
      <p:pic>
        <p:nvPicPr>
          <p:cNvPr id="5" name="Imatge 4">
            <a:extLst>
              <a:ext uri="{FF2B5EF4-FFF2-40B4-BE49-F238E27FC236}">
                <a16:creationId xmlns:a16="http://schemas.microsoft.com/office/drawing/2014/main" xmlns="" id="{C3697B22-AC69-4C47-AEC5-619D52E1E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45" y="1869249"/>
            <a:ext cx="1933575" cy="2247900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xmlns="" id="{83B11DED-9DCE-4D7A-B16E-8338A5E84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17" y="4454488"/>
            <a:ext cx="1933575" cy="2238375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xmlns="" id="{18BAD133-14FF-4641-BD0B-68FBDCDF5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681" y="609600"/>
            <a:ext cx="1428750" cy="2819400"/>
          </a:xfrm>
          <a:prstGeom prst="rect">
            <a:avLst/>
          </a:prstGeom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xmlns="" id="{FC40F68C-2EDB-491B-828E-47899DE74D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125" y="3577254"/>
            <a:ext cx="2428875" cy="2828925"/>
          </a:xfrm>
          <a:prstGeom prst="rect">
            <a:avLst/>
          </a:prstGeom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xmlns="" id="{A19CC402-6DED-4060-96A1-F53FE5063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4876" y="4251672"/>
            <a:ext cx="18764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679269"/>
          </a:xfrm>
        </p:spPr>
        <p:txBody>
          <a:bodyPr/>
          <a:lstStyle/>
          <a:p>
            <a:pPr algn="ctr"/>
            <a:r>
              <a:rPr lang="es-ES" dirty="0" smtClean="0"/>
              <a:t>LED</a:t>
            </a:r>
            <a:endParaRPr lang="es-ES" dirty="0"/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9190"/>
              </p:ext>
            </p:extLst>
          </p:nvPr>
        </p:nvGraphicFramePr>
        <p:xfrm>
          <a:off x="1872933" y="4934570"/>
          <a:ext cx="180213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887730"/>
              </a:tblGrid>
              <a:tr h="57150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100">
                        <a:effectLst/>
                        <a:latin typeface="Arial"/>
                        <a:ea typeface="Times New Roman"/>
                        <a:cs typeface="Courier New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Arial"/>
                        <a:ea typeface="Times New Roman"/>
                        <a:cs typeface="Courier New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pic>
        <p:nvPicPr>
          <p:cNvPr id="4113" name="Picture 17" descr="http://images.google.com/images?q=tbn:Sz45NmEZT_df5M:http://wuarchive.wustl.edu/aminet/pix/misc/warp-led.jpg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9887"/>
          <a:stretch/>
        </p:blipFill>
        <p:spPr bwMode="auto">
          <a:xfrm>
            <a:off x="6018963" y="864158"/>
            <a:ext cx="1487155" cy="10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2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28546"/>
              </p:ext>
            </p:extLst>
          </p:nvPr>
        </p:nvGraphicFramePr>
        <p:xfrm>
          <a:off x="7712495" y="1119903"/>
          <a:ext cx="1140104" cy="64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r:id="rId5" imgW="616768" imgH="350192" progId="CrocodileClipsCircuit">
                  <p:embed/>
                </p:oleObj>
              </mc:Choice>
              <mc:Fallback>
                <p:oleObj r:id="rId5" imgW="616768" imgH="350192" progId="CrocodileClipsCircuit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495" y="1119903"/>
                        <a:ext cx="1140104" cy="647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740944" y="1089820"/>
            <a:ext cx="38612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LED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(Light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Emitting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Diode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Diode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Emissor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s-E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Llum</a:t>
            </a: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12948" y="1992716"/>
            <a:ext cx="797839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a-ES" altLang="es-ES" sz="2000" u="sng" dirty="0" smtClean="0">
                <a:ea typeface="Times New Roman" pitchFamily="18" charset="0"/>
                <a:cs typeface="Arial" pitchFamily="34" charset="0"/>
              </a:rPr>
              <a:t>Composició</a:t>
            </a:r>
            <a:r>
              <a:rPr lang="ca-ES" altLang="es-ES" sz="2000" dirty="0" smtClean="0">
                <a:ea typeface="Times New Roman" pitchFamily="18" charset="0"/>
                <a:cs typeface="Arial" pitchFamily="34" charset="0"/>
              </a:rPr>
              <a:t>: semiconductor</a:t>
            </a:r>
            <a:r>
              <a:rPr lang="ca-ES" altLang="es-E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ca-ES" altLang="es-ES" sz="2000" dirty="0" smtClean="0">
                <a:ea typeface="Times New Roman" pitchFamily="18" charset="0"/>
                <a:cs typeface="Arial" pitchFamily="34" charset="0"/>
              </a:rPr>
              <a:t>amb dues zones, una negativa (amb excés de electrons) i una positiva (amb falta d’electrons)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Funcionament</a:t>
            </a:r>
            <a:r>
              <a:rPr kumimoji="0" lang="ca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si es connecta la pota positiva al positivo de la pila, i s’il·lumina; al revés no deixa passar el corrent.</a:t>
            </a:r>
            <a:endParaRPr kumimoji="0" lang="ca-ES" alt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part negativa està indicada perquè el caputxó de plàstic té</a:t>
            </a:r>
            <a:r>
              <a:rPr kumimoji="0" lang="ca-ES" alt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un </a:t>
            </a:r>
            <a:r>
              <a:rPr kumimoji="0" lang="ca-ES" alt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aplanament.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NOTA: Per a una pila de 4,5 V s’ha de posar en sèrie una resistència de almanco 120 Ω. Si no es posa aquesta</a:t>
            </a:r>
            <a:r>
              <a:rPr kumimoji="0" lang="ca-ES" altLang="es-E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resistència el LED es fa malbé.</a:t>
            </a:r>
            <a:endParaRPr kumimoji="0" lang="ca-ES" altLang="es-E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29" name="2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83953"/>
              </p:ext>
            </p:extLst>
          </p:nvPr>
        </p:nvGraphicFramePr>
        <p:xfrm>
          <a:off x="120578" y="4855038"/>
          <a:ext cx="2893479" cy="110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r:id="rId7" imgW="2255238" imgH="861135" progId="CrocodileClipsCircuit">
                  <p:embed/>
                </p:oleObj>
              </mc:Choice>
              <mc:Fallback>
                <p:oleObj r:id="rId7" imgW="2255238" imgH="861135" progId="CrocodileClipsCircuit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78" y="4855038"/>
                        <a:ext cx="2893479" cy="11036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1" name="3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319778"/>
              </p:ext>
            </p:extLst>
          </p:nvPr>
        </p:nvGraphicFramePr>
        <p:xfrm>
          <a:off x="3074796" y="4702630"/>
          <a:ext cx="3278003" cy="110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r:id="rId9" imgW="2194750" imgH="739048" progId="CrocodileClipsCircuit">
                  <p:embed/>
                </p:oleObj>
              </mc:Choice>
              <mc:Fallback>
                <p:oleObj r:id="rId9" imgW="2194750" imgH="739048" progId="CrocodileClipsCircuit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796" y="4702630"/>
                        <a:ext cx="3278003" cy="1105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3" name="3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722476"/>
              </p:ext>
            </p:extLst>
          </p:nvPr>
        </p:nvGraphicFramePr>
        <p:xfrm>
          <a:off x="6458758" y="4682532"/>
          <a:ext cx="2498693" cy="117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r:id="rId11" imgW="1889524" imgH="891806" progId="Unknown">
                  <p:embed/>
                </p:oleObj>
              </mc:Choice>
              <mc:Fallback>
                <p:oleObj r:id="rId11" imgW="1889524" imgH="891806" progId="Unknown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8758" y="4682532"/>
                        <a:ext cx="2498693" cy="1177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33 Rectángulo"/>
          <p:cNvSpPr/>
          <p:nvPr/>
        </p:nvSpPr>
        <p:spPr>
          <a:xfrm>
            <a:off x="1190942" y="6085452"/>
            <a:ext cx="1043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 </a:t>
            </a:r>
            <a:r>
              <a:rPr lang="es-ES" dirty="0" err="1" smtClean="0"/>
              <a:t>Correcte</a:t>
            </a:r>
            <a:endParaRPr 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3280689" y="6077970"/>
            <a:ext cx="3294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Molta</a:t>
            </a:r>
            <a:r>
              <a:rPr lang="es-ES" dirty="0" smtClean="0"/>
              <a:t> </a:t>
            </a:r>
            <a:r>
              <a:rPr lang="es-ES" dirty="0" err="1" smtClean="0"/>
              <a:t>resistència</a:t>
            </a:r>
            <a:r>
              <a:rPr lang="es-ES" dirty="0"/>
              <a:t>: poca </a:t>
            </a:r>
            <a:r>
              <a:rPr lang="es-ES" dirty="0" err="1" smtClean="0"/>
              <a:t>intensitat</a:t>
            </a:r>
            <a:endParaRPr lang="es-ES" dirty="0"/>
          </a:p>
        </p:txBody>
      </p:sp>
      <p:sp>
        <p:nvSpPr>
          <p:cNvPr id="36" name="35 Rectángulo"/>
          <p:cNvSpPr/>
          <p:nvPr/>
        </p:nvSpPr>
        <p:spPr>
          <a:xfrm>
            <a:off x="6762540" y="6085452"/>
            <a:ext cx="2142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LED col·locat al revés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0050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12466" y="2043725"/>
            <a:ext cx="7596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u="sng" dirty="0" smtClean="0"/>
              <a:t>Composició</a:t>
            </a:r>
            <a:r>
              <a:rPr lang="ca-ES" sz="2000" dirty="0" smtClean="0"/>
              <a:t>: silici (semiconductor)</a:t>
            </a:r>
          </a:p>
          <a:p>
            <a:r>
              <a:rPr lang="ca-ES" sz="2000" u="sng" dirty="0" smtClean="0"/>
              <a:t>Funcionament</a:t>
            </a:r>
            <a:r>
              <a:rPr lang="ca-ES" sz="2000" dirty="0" smtClean="0"/>
              <a:t>: si es connecta la pota positiva al positivo de la pila deixa passar el corrent; al revés no la deixa passar. La pota negativa està  indicada per una línia gris.</a:t>
            </a:r>
          </a:p>
          <a:p>
            <a:r>
              <a:rPr lang="ca-ES" sz="2000" dirty="0" smtClean="0"/>
              <a:t>Serveix per evitar que passi corrent por algun element del circuit. </a:t>
            </a:r>
            <a:r>
              <a:rPr lang="es-ES" sz="2000" dirty="0" smtClean="0"/>
              <a:t>Esquemas</a:t>
            </a:r>
            <a:r>
              <a:rPr lang="es-ES" sz="2000" dirty="0"/>
              <a:t>: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647930" y="552659"/>
            <a:ext cx="5325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/>
              <a:t>DIODE</a:t>
            </a:r>
            <a:endParaRPr lang="es-ES" sz="3200" dirty="0"/>
          </a:p>
        </p:txBody>
      </p:sp>
      <p:pic>
        <p:nvPicPr>
          <p:cNvPr id="5122" name="Picture 2" descr="Resultado de imagen de dio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79" y="552659"/>
            <a:ext cx="2542753" cy="14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61402"/>
              </p:ext>
            </p:extLst>
          </p:nvPr>
        </p:nvGraphicFramePr>
        <p:xfrm>
          <a:off x="803869" y="3982717"/>
          <a:ext cx="3028174" cy="1574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4" imgW="1523810" imgH="792381" progId="CrocodileClipsCircuit">
                  <p:embed/>
                </p:oleObj>
              </mc:Choice>
              <mc:Fallback>
                <p:oleObj r:id="rId4" imgW="1523810" imgH="792381" progId="CrocodileClipsCircu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69" y="3982717"/>
                        <a:ext cx="3028174" cy="1574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195352"/>
              </p:ext>
            </p:extLst>
          </p:nvPr>
        </p:nvGraphicFramePr>
        <p:xfrm>
          <a:off x="4411226" y="3818432"/>
          <a:ext cx="3141149" cy="163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6" imgW="1523810" imgH="792381" progId="CrocodileClipsCircuit">
                  <p:embed/>
                </p:oleObj>
              </mc:Choice>
              <mc:Fallback>
                <p:oleObj r:id="rId6" imgW="1523810" imgH="792381" progId="CrocodileClipsCircui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226" y="3818432"/>
                        <a:ext cx="3141149" cy="1632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232009" y="5635842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Deixa</a:t>
            </a:r>
            <a:r>
              <a:rPr lang="es-ES" dirty="0" smtClean="0"/>
              <a:t> </a:t>
            </a:r>
            <a:r>
              <a:rPr lang="es-ES" dirty="0" err="1" smtClean="0"/>
              <a:t>passar</a:t>
            </a:r>
            <a:r>
              <a:rPr lang="es-ES" dirty="0" smtClean="0"/>
              <a:t> el </a:t>
            </a:r>
            <a:r>
              <a:rPr lang="es-ES" dirty="0" err="1" smtClean="0"/>
              <a:t>corrent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180254" y="5640811"/>
            <a:ext cx="267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No </a:t>
            </a:r>
            <a:r>
              <a:rPr lang="es-ES" dirty="0" err="1" smtClean="0"/>
              <a:t>deixa</a:t>
            </a:r>
            <a:r>
              <a:rPr lang="es-ES" dirty="0" smtClean="0"/>
              <a:t> </a:t>
            </a:r>
            <a:r>
              <a:rPr lang="es-ES" dirty="0" err="1" smtClean="0"/>
              <a:t>passar</a:t>
            </a:r>
            <a:r>
              <a:rPr lang="es-ES" dirty="0" smtClean="0"/>
              <a:t> el </a:t>
            </a:r>
            <a:r>
              <a:rPr lang="es-ES" dirty="0" err="1" smtClean="0"/>
              <a:t>corrent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787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22998" y="1337118"/>
            <a:ext cx="62601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u="sng" dirty="0" smtClean="0"/>
              <a:t>Composició</a:t>
            </a:r>
            <a:r>
              <a:rPr lang="ca-ES" sz="2000" dirty="0" smtClean="0"/>
              <a:t>: silici (semiconductor), dividit en tres capes (col·lector-base-emissor). </a:t>
            </a:r>
          </a:p>
          <a:p>
            <a:r>
              <a:rPr lang="ca-ES" sz="2000" u="sng" dirty="0" smtClean="0"/>
              <a:t>Funcionament</a:t>
            </a:r>
            <a:r>
              <a:rPr lang="ca-ES" sz="2000" dirty="0" smtClean="0"/>
              <a:t>: ha d’haver un petit corrent en la base per a què passi corrent de col·lector a emissor. La base funciona com a una comporta.</a:t>
            </a:r>
            <a:endParaRPr lang="ca-ES" sz="2000" dirty="0"/>
          </a:p>
        </p:txBody>
      </p:sp>
      <p:sp>
        <p:nvSpPr>
          <p:cNvPr id="3" name="2 Rectángulo"/>
          <p:cNvSpPr/>
          <p:nvPr/>
        </p:nvSpPr>
        <p:spPr>
          <a:xfrm>
            <a:off x="3584432" y="752343"/>
            <a:ext cx="24250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/>
              <a:t>TRANSISTOR </a:t>
            </a: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130414"/>
              </p:ext>
            </p:extLst>
          </p:nvPr>
        </p:nvGraphicFramePr>
        <p:xfrm>
          <a:off x="623808" y="2968334"/>
          <a:ext cx="1776936" cy="208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r:id="rId3" imgW="1463167" imgH="1714286" progId="CrocodileClipsCircuit">
                  <p:embed/>
                </p:oleObj>
              </mc:Choice>
              <mc:Fallback>
                <p:oleObj r:id="rId3" imgW="1463167" imgH="1714286" progId="CrocodileClipsCircu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08" y="2968334"/>
                        <a:ext cx="1776936" cy="2086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389702"/>
              </p:ext>
            </p:extLst>
          </p:nvPr>
        </p:nvGraphicFramePr>
        <p:xfrm>
          <a:off x="2519045" y="2968334"/>
          <a:ext cx="1648452" cy="193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r:id="rId5" imgW="1463167" imgH="1714286" progId="CrocodileClipsCircuit">
                  <p:embed/>
                </p:oleObj>
              </mc:Choice>
              <mc:Fallback>
                <p:oleObj r:id="rId5" imgW="1463167" imgH="1714286" progId="CrocodileClipsCircu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045" y="2968334"/>
                        <a:ext cx="1648452" cy="1935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156544"/>
              </p:ext>
            </p:extLst>
          </p:nvPr>
        </p:nvGraphicFramePr>
        <p:xfrm>
          <a:off x="4442995" y="2968334"/>
          <a:ext cx="2018064" cy="1959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r:id="rId7" imgW="1828959" imgH="1775614" progId="CrocodileClipsCircuit">
                  <p:embed/>
                </p:oleObj>
              </mc:Choice>
              <mc:Fallback>
                <p:oleObj r:id="rId7" imgW="1828959" imgH="1775614" progId="CrocodileClipsCircu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2995" y="2968334"/>
                        <a:ext cx="2018064" cy="1959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520524"/>
              </p:ext>
            </p:extLst>
          </p:nvPr>
        </p:nvGraphicFramePr>
        <p:xfrm>
          <a:off x="6529239" y="2847754"/>
          <a:ext cx="1727386" cy="195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r:id="rId9" imgW="1463167" imgH="1653333" progId="CrocodileClipsCircuit">
                  <p:embed/>
                </p:oleObj>
              </mc:Choice>
              <mc:Fallback>
                <p:oleObj r:id="rId9" imgW="1463167" imgH="1653333" progId="CrocodileClipsCircui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239" y="2847754"/>
                        <a:ext cx="1727386" cy="19560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/>
        </p:nvSpPr>
        <p:spPr>
          <a:xfrm>
            <a:off x="1040003" y="5148666"/>
            <a:ext cx="73001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a)-Si no hi ha corrent en la base no hi ha corrent de col·lector a emissor.</a:t>
            </a:r>
          </a:p>
          <a:p>
            <a:r>
              <a:rPr lang="ca-ES" dirty="0" smtClean="0"/>
              <a:t>b)-Si hi ha massa corrent en la base el transistor es fa malbé.</a:t>
            </a:r>
          </a:p>
          <a:p>
            <a:r>
              <a:rPr lang="ca-ES" dirty="0" smtClean="0"/>
              <a:t>c)- Circuit correcte (resistències apropiades en el LED y en la base).</a:t>
            </a:r>
          </a:p>
          <a:p>
            <a:r>
              <a:rPr lang="ca-ES" dirty="0" smtClean="0"/>
              <a:t>d)-Si la base està connectada a negativo, el corrent passa de llarg i no entra en la base.</a:t>
            </a:r>
            <a:endParaRPr lang="ca-ES" dirty="0"/>
          </a:p>
        </p:txBody>
      </p:sp>
      <p:pic>
        <p:nvPicPr>
          <p:cNvPr id="6149" name="Picture 5" descr="Resultado de imagen de transist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11" y="752343"/>
            <a:ext cx="1739349" cy="17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7446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1079</TotalTime>
  <Words>1526</Words>
  <Application>Microsoft Office PowerPoint</Application>
  <PresentationFormat>Presentación en pantalla (4:3)</PresentationFormat>
  <Paragraphs>157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HDOfficeLightV0</vt:lpstr>
      <vt:lpstr>1_HDOfficeLightV0</vt:lpstr>
      <vt:lpstr>CrocodileClipsCircuit</vt:lpstr>
      <vt:lpstr>Unknown</vt:lpstr>
      <vt:lpstr>ELECTRÒNICA ANALÒGICA</vt:lpstr>
      <vt:lpstr>DEFINICIONS</vt:lpstr>
      <vt:lpstr>Presentación de PowerPoint</vt:lpstr>
      <vt:lpstr>RESISTÈNCIES</vt:lpstr>
      <vt:lpstr>      LLEI D’OHM</vt:lpstr>
      <vt:lpstr>EXERCICIS</vt:lpstr>
      <vt:lpstr>LED</vt:lpstr>
      <vt:lpstr>Presentación de PowerPoint</vt:lpstr>
      <vt:lpstr>Presentación de PowerPoint</vt:lpstr>
      <vt:lpstr>MÉS RESISTÈNCIES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RELÈ</vt:lpstr>
      <vt:lpstr>EXERCICIS</vt:lpstr>
      <vt:lpstr>Presentación de PowerPoint</vt:lpstr>
      <vt:lpstr>EXERCICIS</vt:lpstr>
      <vt:lpstr>EXERCICIS</vt:lpstr>
      <vt:lpstr>EXERCICIS</vt:lpstr>
      <vt:lpstr>EXERCICIS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ELECTRÒNICA ANALÒGICA</dc:title>
  <dc:creator>Joana Palou Mir</dc:creator>
  <cp:lastModifiedBy>Marga</cp:lastModifiedBy>
  <cp:revision>83</cp:revision>
  <dcterms:created xsi:type="dcterms:W3CDTF">2019-01-02T14:44:35Z</dcterms:created>
  <dcterms:modified xsi:type="dcterms:W3CDTF">2019-01-25T14:39:03Z</dcterms:modified>
</cp:coreProperties>
</file>