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Amatic SC"/>
      <p:regular r:id="rId14"/>
      <p:bold r:id="rId15"/>
    </p:embeddedFont>
    <p:embeddedFont>
      <p:font typeface="Source Code Pr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maticSC-bold.fntdata"/><Relationship Id="rId14" Type="http://schemas.openxmlformats.org/officeDocument/2006/relationships/font" Target="fonts/AmaticSC-regular.fntdata"/><Relationship Id="rId17" Type="http://schemas.openxmlformats.org/officeDocument/2006/relationships/font" Target="fonts/SourceCodePro-bold.fntdata"/><Relationship Id="rId16" Type="http://schemas.openxmlformats.org/officeDocument/2006/relationships/font" Target="fonts/SourceCodePr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SourceCodePro-boldItalic.fntdata"/><Relationship Id="rId6" Type="http://schemas.openxmlformats.org/officeDocument/2006/relationships/slide" Target="slides/slide1.xml"/><Relationship Id="rId18" Type="http://schemas.openxmlformats.org/officeDocument/2006/relationships/font" Target="fonts/SourceCodePr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00b860d9f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00b860d9f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600b860d9f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600b860d9f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600b860d9f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600b860d9f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600b860d9f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600b860d9f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7ed45882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7ed45882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67ed45882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67ed45882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67ed45882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67ed45882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POESÍA DE POSGUERRA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POESÍA DURANTE EL FRANQUISMO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ca" sz="1900"/>
              <a:t>Guerra Civil cierra de manera traumática una gran etapa cultural anterior al conflicto.</a:t>
            </a:r>
            <a:endParaRPr sz="1900"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49250" lvl="0" marL="457200" rtl="0" algn="just">
              <a:spcBef>
                <a:spcPts val="1200"/>
              </a:spcBef>
              <a:spcAft>
                <a:spcPts val="0"/>
              </a:spcAft>
              <a:buSzPts val="1900"/>
              <a:buChar char="-"/>
            </a:pPr>
            <a:r>
              <a:rPr lang="ca" sz="1900"/>
              <a:t>Algunos</a:t>
            </a:r>
            <a:r>
              <a:rPr lang="ca" sz="1900"/>
              <a:t> autores mueren, otros se exilian y los que se quedaron fueron sometidos a un exilio interior y silenciados.</a:t>
            </a:r>
            <a:endParaRPr sz="19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POESÍA AÑOS 40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228675"/>
            <a:ext cx="8520600" cy="35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a" sz="1900" u="sng"/>
              <a:t>POESÍA ARRAIGADA</a:t>
            </a:r>
            <a:endParaRPr b="1" sz="1900" u="sng"/>
          </a:p>
          <a:p>
            <a:pPr indent="-340201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a" sz="1900"/>
              <a:t>Escritores afines al régimen.</a:t>
            </a:r>
            <a:endParaRPr sz="1900"/>
          </a:p>
          <a:p>
            <a:pPr indent="-340201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a" sz="1900"/>
              <a:t>Centrada en temas intemporales como la familia, la patria, la religión o el amor.</a:t>
            </a:r>
            <a:endParaRPr sz="1900"/>
          </a:p>
          <a:p>
            <a:pPr indent="-340201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a" sz="1900"/>
              <a:t>Obras alejadas de la realidad.</a:t>
            </a:r>
            <a:endParaRPr sz="1900"/>
          </a:p>
          <a:p>
            <a:pPr indent="-340201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a" sz="1900"/>
              <a:t>Propugna</a:t>
            </a:r>
            <a:r>
              <a:rPr lang="ca" sz="1900"/>
              <a:t> vuelta a formas clásicas como el soneto.</a:t>
            </a:r>
            <a:endParaRPr sz="1900"/>
          </a:p>
          <a:p>
            <a:pPr indent="-340201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a" sz="1900"/>
              <a:t>Predomina una visión optimista y esperanzada del mundo.</a:t>
            </a:r>
            <a:endParaRPr sz="1900"/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POESÍA AÑOS 40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POESÍA DESARRAIGADA</a:t>
            </a:r>
            <a:endParaRPr/>
          </a:p>
          <a:p>
            <a:pPr indent="-342900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Manifiesta una angustia ante una realidad que no ofrece consuelo ni esperanza.</a:t>
            </a:r>
            <a:endParaRPr/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El tema de estos son las miserias sociales, la injusticia, la hostilidad de la existencia.</a:t>
            </a:r>
            <a:endParaRPr/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Destaca </a:t>
            </a:r>
            <a:r>
              <a:rPr b="1" i="1" lang="ca"/>
              <a:t>Dámaso Alonso</a:t>
            </a:r>
            <a:r>
              <a:rPr lang="ca"/>
              <a:t> con </a:t>
            </a:r>
            <a:r>
              <a:rPr b="1" i="1" lang="ca"/>
              <a:t>Hijos de la ira (1944)</a:t>
            </a:r>
            <a:r>
              <a:rPr lang="ca"/>
              <a:t>.</a:t>
            </a:r>
            <a:endParaRPr/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Autor escribe contra la injusticia, la hipocresía y la violencia con un tono desgarrador. 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146575"/>
            <a:ext cx="8520600" cy="73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POESÍA AÑOS 50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886075"/>
            <a:ext cx="8520600" cy="379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POESÍA SOCIAL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Esta corriente denuncia las desigualdades sociales y la falta de libertades políticas durante la posguerra.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Poesía es una herramienta capaz de transformar la realidad política y social.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Poeta asume la función crítica y denuncia los problemas sociales como la pobreza, la desigualdad y la represión.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i="1" lang="ca"/>
              <a:t>Miguel </a:t>
            </a:r>
            <a:r>
              <a:rPr b="1" i="1" lang="ca"/>
              <a:t>Hernández</a:t>
            </a:r>
            <a:r>
              <a:rPr lang="ca"/>
              <a:t> fue el precursor.</a:t>
            </a:r>
            <a:endParaRPr/>
          </a:p>
          <a:p>
            <a:pPr indent="-3429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a"/>
              <a:t>Destaca </a:t>
            </a:r>
            <a:r>
              <a:rPr b="1" i="1" lang="ca"/>
              <a:t>Blas de Otero </a:t>
            </a:r>
            <a:r>
              <a:rPr lang="ca"/>
              <a:t>que hizo una poesía existencial con tema recurrente como un Dios culpable y la presencia de la mujer, destacan obras como </a:t>
            </a:r>
            <a:r>
              <a:rPr i="1" lang="ca"/>
              <a:t>Pido la paz y la palabra</a:t>
            </a:r>
            <a:r>
              <a:rPr lang="ca"/>
              <a:t>. </a:t>
            </a:r>
            <a:r>
              <a:rPr b="1" i="1" lang="ca"/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Generación de los 60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ca" sz="2200"/>
              <a:t>Conciben la poesía como un medio de conocimiento y una forma de indagar en la propia experiencia.</a:t>
            </a:r>
            <a:endParaRPr sz="2200"/>
          </a:p>
          <a:p>
            <a:pPr indent="-3683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ca" sz="2200"/>
              <a:t>Los temas habituales son la </a:t>
            </a:r>
            <a:r>
              <a:rPr lang="ca" sz="2200"/>
              <a:t>evocación</a:t>
            </a:r>
            <a:r>
              <a:rPr lang="ca" sz="2200"/>
              <a:t> de la infancia y juventud, el amor, la amistad…</a:t>
            </a:r>
            <a:endParaRPr sz="2200"/>
          </a:p>
          <a:p>
            <a:pPr indent="-3683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ca" sz="2200"/>
              <a:t>Usan un lenguaje coloquial y </a:t>
            </a:r>
            <a:r>
              <a:rPr lang="ca" sz="2200"/>
              <a:t>sencillo</a:t>
            </a:r>
            <a:r>
              <a:rPr lang="ca" sz="2200"/>
              <a:t>. </a:t>
            </a:r>
            <a:endParaRPr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NOVÍSIMOS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228675"/>
            <a:ext cx="8520600" cy="36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ca" sz="2000"/>
              <a:t>Es una renovación estética frente a la </a:t>
            </a:r>
            <a:r>
              <a:rPr lang="ca" sz="2000"/>
              <a:t>poesía</a:t>
            </a:r>
            <a:r>
              <a:rPr lang="ca" sz="2000"/>
              <a:t> Social.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ca" sz="2000"/>
              <a:t>José María Castellet publicó la antología </a:t>
            </a:r>
            <a:r>
              <a:rPr i="1" lang="ca" sz="2000"/>
              <a:t>Nueve novísimos </a:t>
            </a:r>
            <a:r>
              <a:rPr lang="ca" sz="2000"/>
              <a:t>donde no apoyaban al franquismo,</a:t>
            </a:r>
            <a:r>
              <a:rPr i="1" lang="ca" sz="2000"/>
              <a:t> </a:t>
            </a:r>
            <a:r>
              <a:rPr lang="ca" sz="2000"/>
              <a:t>rechazan los valores tradicionales, miran hacia Europa y hacen alusiones al cine, la música o los cómics.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ca" sz="2000"/>
              <a:t>Usan temas como la homosexualidad, el narcisismo o la muerte aunque no hacen poesía política directa.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ca" sz="2000"/>
              <a:t>El autor más </a:t>
            </a:r>
            <a:r>
              <a:rPr lang="ca" sz="2000"/>
              <a:t>emblemático</a:t>
            </a:r>
            <a:r>
              <a:rPr lang="ca" sz="2000"/>
              <a:t> en Pere Gimferrer con </a:t>
            </a:r>
            <a:r>
              <a:rPr i="1" lang="ca" sz="2000"/>
              <a:t>Arde el amor.</a:t>
            </a:r>
            <a:endParaRPr i="1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La poesía española desde 1975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ca" sz="1900"/>
              <a:t>Después</a:t>
            </a:r>
            <a:r>
              <a:rPr lang="ca" sz="1900"/>
              <a:t> de la llegada de la democracia  aparecen diversas tendencias donde destaca la </a:t>
            </a:r>
            <a:r>
              <a:rPr lang="ca" sz="1900"/>
              <a:t>POESÍA</a:t>
            </a:r>
            <a:r>
              <a:rPr lang="ca" sz="1900"/>
              <a:t> DE LA EXPERIENCIA. </a:t>
            </a:r>
            <a:endParaRPr sz="1900"/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ca" sz="1900"/>
              <a:t>Se caracteriza por la expresión de las vivencias personales en un tono objetivo, desengañado y usando un lenguaje coloquial.</a:t>
            </a:r>
            <a:endParaRPr sz="1900"/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ca" sz="1900"/>
              <a:t>Entre los poetas destacan </a:t>
            </a:r>
            <a:r>
              <a:rPr i="1" lang="ca" sz="1900"/>
              <a:t>Luis Alberto de Cuenca </a:t>
            </a:r>
            <a:r>
              <a:rPr lang="ca" sz="1900"/>
              <a:t>y </a:t>
            </a:r>
            <a:r>
              <a:rPr i="1" lang="ca" sz="1900"/>
              <a:t>Luis García Montero.</a:t>
            </a:r>
            <a:endParaRPr i="1"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