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Lato" panose="020F0502020204030203" pitchFamily="34" charset="0"/>
      <p:regular r:id="rId34"/>
      <p:bold r:id="rId35"/>
      <p:italic r:id="rId36"/>
      <p:boldItalic r:id="rId37"/>
    </p:embeddedFont>
    <p:embeddedFont>
      <p:font typeface="Raleway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1FBE57-853F-4D58-95C1-252C68E72122}">
  <a:tblStyle styleId="{1E1FBE57-853F-4D58-95C1-252C68E721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938d17f9a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938d17f9a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38d17f9a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938d17f9a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38d17f9a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938d17f9a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38d17f9a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938d17f9a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38d17f9a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938d17f9a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938d17f9a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938d17f9a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38d17f9a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938d17f9a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ea490640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ea490640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ea4906400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ea4906400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ea4906400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ea4906400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212d0912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9212d09126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ea4906400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ea4906400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ea4906400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ea4906400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ea4906400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ea4906400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a4906400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ea4906400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ea4906400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ea4906400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ea4906400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ea4906400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ea4906400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ea4906400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ea4906400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ea4906400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212d0912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212d09126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212d0912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9212d0912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212d09126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9212d09126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38d17f9a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938d17f9a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38d17f9a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938d17f9a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38d17f9a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938d17f9a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38d17f9a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938d17f9a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/>
              <a:t>UT2: Funcionament i organització de l’empresa </a:t>
            </a:r>
            <a:endParaRPr sz="360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latin typeface="Raleway"/>
                <a:ea typeface="Raleway"/>
                <a:cs typeface="Raleway"/>
                <a:sym typeface="Raleway"/>
              </a:rPr>
              <a:t>CFGM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latin typeface="Raleway"/>
                <a:ea typeface="Raleway"/>
                <a:cs typeface="Raleway"/>
                <a:sym typeface="Raleway"/>
              </a:rPr>
              <a:t>Empresa i iniciativa empresarial (EIE)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663" y="587825"/>
            <a:ext cx="4524676" cy="433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814250" y="7440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550" i="1">
                <a:solidFill>
                  <a:srgbClr val="333333"/>
                </a:solidFill>
                <a:highlight>
                  <a:schemeClr val="lt1"/>
                </a:highlight>
              </a:rPr>
              <a:t>Classificació segons el seu contingut: </a:t>
            </a:r>
            <a:endParaRPr sz="1550" i="1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50" y="1393925"/>
            <a:ext cx="7581149" cy="348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823650" y="791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550">
                <a:solidFill>
                  <a:srgbClr val="333333"/>
                </a:solidFill>
                <a:highlight>
                  <a:schemeClr val="lt1"/>
                </a:highlight>
              </a:rPr>
              <a:t>2.2: Les funcions bàsiques de l’empresa </a:t>
            </a:r>
            <a:endParaRPr sz="15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4"/>
          <p:cNvSpPr txBox="1"/>
          <p:nvPr/>
        </p:nvSpPr>
        <p:spPr>
          <a:xfrm>
            <a:off x="763050" y="1516675"/>
            <a:ext cx="62757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❖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Les funcions bàsiques de l’empresa.  Ho treballarem amb: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 b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Presentació UT2.  </a:t>
            </a:r>
            <a:endParaRPr b="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 b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Fotocòpia. </a:t>
            </a:r>
            <a:endParaRPr b="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823650" y="791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550">
                <a:solidFill>
                  <a:srgbClr val="333333"/>
                </a:solidFill>
                <a:highlight>
                  <a:schemeClr val="lt1"/>
                </a:highlight>
              </a:rPr>
              <a:t>2.2: Les funcions bàsiques de l’empresa </a:t>
            </a:r>
            <a:endParaRPr sz="15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823650" y="144120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Funció productiva.</a:t>
            </a:r>
            <a:endParaRPr sz="1400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Funció financera.</a:t>
            </a:r>
            <a:endParaRPr sz="1400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Funció comercial.</a:t>
            </a:r>
            <a:endParaRPr sz="1400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Funció administrativa.</a:t>
            </a:r>
            <a:endParaRPr sz="1400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Funció social.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776550" y="828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333333"/>
                </a:solidFill>
                <a:highlight>
                  <a:schemeClr val="lt1"/>
                </a:highlight>
              </a:rPr>
              <a:t>2.2: Les funcions bàsiques de l’empresa 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body" idx="1"/>
          </p:nvPr>
        </p:nvSpPr>
        <p:spPr>
          <a:xfrm>
            <a:off x="823650" y="1441200"/>
            <a:ext cx="7688700" cy="29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ca" sz="1221" b="1" i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Les àrees funcionals de l’empresa:</a:t>
            </a:r>
            <a:endParaRPr sz="122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6149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221"/>
              <a:buFont typeface="Raleway"/>
              <a:buChar char="❖"/>
            </a:pPr>
            <a:r>
              <a:rPr lang="ca" sz="122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Direcció.</a:t>
            </a:r>
            <a:endParaRPr sz="122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6149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21"/>
              <a:buFont typeface="Raleway"/>
              <a:buChar char="❖"/>
            </a:pPr>
            <a:r>
              <a:rPr lang="ca" sz="122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Aprovisionament o compres.</a:t>
            </a:r>
            <a:endParaRPr sz="122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6149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21"/>
              <a:buFont typeface="Raleway"/>
              <a:buChar char="❖"/>
            </a:pPr>
            <a:r>
              <a:rPr lang="ca" sz="122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Producció.</a:t>
            </a:r>
            <a:endParaRPr sz="122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6149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21"/>
              <a:buFont typeface="Raleway"/>
              <a:buChar char="❖"/>
            </a:pPr>
            <a:r>
              <a:rPr lang="ca" sz="122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Comercial i màrqueting.</a:t>
            </a:r>
            <a:endParaRPr sz="122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6149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21"/>
              <a:buFont typeface="Raleway"/>
              <a:buChar char="❖"/>
            </a:pPr>
            <a:r>
              <a:rPr lang="ca" sz="122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Recursos humans.</a:t>
            </a:r>
            <a:endParaRPr sz="122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6149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21"/>
              <a:buFont typeface="Raleway"/>
              <a:buChar char="❖"/>
            </a:pPr>
            <a:r>
              <a:rPr lang="ca" sz="122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Economicofinancera</a:t>
            </a:r>
            <a:endParaRPr sz="122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6149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21"/>
              <a:buFont typeface="Raleway"/>
              <a:buChar char="❖"/>
            </a:pPr>
            <a:r>
              <a:rPr lang="ca" sz="122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Administració.</a:t>
            </a:r>
            <a:endParaRPr sz="122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6149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21"/>
              <a:buFont typeface="Raleway"/>
              <a:buChar char="❖"/>
            </a:pPr>
            <a:r>
              <a:rPr lang="ca" sz="122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Serveis generals. </a:t>
            </a:r>
            <a:endParaRPr sz="122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823650" y="791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550">
                <a:solidFill>
                  <a:srgbClr val="333333"/>
                </a:solidFill>
                <a:highlight>
                  <a:schemeClr val="lt1"/>
                </a:highlight>
              </a:rPr>
              <a:t>2.3: L’estructura organitzativa de l’empresa. </a:t>
            </a:r>
            <a:endParaRPr sz="15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 txBox="1"/>
          <p:nvPr/>
        </p:nvSpPr>
        <p:spPr>
          <a:xfrm>
            <a:off x="763050" y="1516675"/>
            <a:ext cx="62757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❖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L’estructura organitzativa de l’empresa. Ho treballarem amb: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 b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Presentació UT2.  </a:t>
            </a:r>
            <a:endParaRPr b="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 b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Exemples d’organigrames. </a:t>
            </a:r>
            <a:endParaRPr b="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823650" y="791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550">
                <a:solidFill>
                  <a:srgbClr val="333333"/>
                </a:solidFill>
                <a:highlight>
                  <a:schemeClr val="lt1"/>
                </a:highlight>
              </a:rPr>
              <a:t>2.3: L’estructura organitzativa de l’empresa. </a:t>
            </a:r>
            <a:endParaRPr sz="15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8"/>
          <p:cNvSpPr txBox="1"/>
          <p:nvPr/>
        </p:nvSpPr>
        <p:spPr>
          <a:xfrm>
            <a:off x="763050" y="1516675"/>
            <a:ext cx="62757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L’estructura organitzativa és la forma en què s’ordena tot el conjunt de relacions formals de treball d’una empresa, mitjançant la coordinació de tots els seus membres, per a la consecució d’un objectiu comú. 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Les estructures de les empreses es representen mitjançant </a:t>
            </a:r>
            <a:r>
              <a:rPr lang="ca" b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organigrames</a:t>
            </a: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. 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823650" y="791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550">
                <a:solidFill>
                  <a:srgbClr val="333333"/>
                </a:solidFill>
                <a:highlight>
                  <a:schemeClr val="lt1"/>
                </a:highlight>
              </a:rPr>
              <a:t>2.3: L’estructura organitzativa de l’empresa. </a:t>
            </a:r>
            <a:endParaRPr sz="15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9"/>
          <p:cNvSpPr txBox="1"/>
          <p:nvPr/>
        </p:nvSpPr>
        <p:spPr>
          <a:xfrm>
            <a:off x="763050" y="1516675"/>
            <a:ext cx="62757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L’organigrama </a:t>
            </a: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és la </a:t>
            </a:r>
            <a:r>
              <a:rPr lang="ca" b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representació gràfica </a:t>
            </a: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de l’estructura organitzativa d’una empresa, que mostra, de forma esquemàtica, la </a:t>
            </a:r>
            <a:r>
              <a:rPr lang="ca" b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posició </a:t>
            </a: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que ocupen els òrgans que la componen i les </a:t>
            </a:r>
            <a:r>
              <a:rPr lang="ca" b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relacions </a:t>
            </a: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que s’hi estableixen. 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>
            <a:spLocks noGrp="1"/>
          </p:cNvSpPr>
          <p:nvPr>
            <p:ph type="title"/>
          </p:nvPr>
        </p:nvSpPr>
        <p:spPr>
          <a:xfrm>
            <a:off x="823650" y="791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550">
                <a:solidFill>
                  <a:srgbClr val="333333"/>
                </a:solidFill>
                <a:highlight>
                  <a:schemeClr val="lt1"/>
                </a:highlight>
              </a:rPr>
              <a:t>2.3: L’estructura organitzativa de l’empresa. </a:t>
            </a:r>
            <a:endParaRPr sz="15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0"/>
          <p:cNvSpPr txBox="1"/>
          <p:nvPr/>
        </p:nvSpPr>
        <p:spPr>
          <a:xfrm>
            <a:off x="823650" y="1486525"/>
            <a:ext cx="5492100" cy="30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Característiques de l’organigrama:</a:t>
            </a:r>
            <a:endParaRPr b="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 b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ha de reflectir amb exactitud l’estructura de l’organització que representa. 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ser fàcil d’entendre i d’utilitzar.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contenir tots els elements indispensables per facilitar la informació necessària.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representar els diferents nivells de jerarquia.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identificar totes les unitats que es representen. 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ha de mantenir-se actualitzat.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950" y="1356199"/>
            <a:ext cx="8418150" cy="28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7650" y="699725"/>
            <a:ext cx="76887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040"/>
              <a:t>Índex de continguts</a:t>
            </a:r>
            <a:endParaRPr sz="204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7650" y="1327625"/>
            <a:ext cx="8106600" cy="3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500" b="1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2.1: El concepte d’empresa: elements i objectius</a:t>
            </a:r>
            <a:endParaRPr sz="4500" b="1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0037" algn="l" rtl="0"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Raleway"/>
              <a:buChar char="❖"/>
            </a:pPr>
            <a:r>
              <a:rPr lang="ca" sz="45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El concepte d’empresa.</a:t>
            </a:r>
            <a:endParaRPr sz="4500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Raleway"/>
              <a:buChar char="❖"/>
            </a:pPr>
            <a:r>
              <a:rPr lang="ca" sz="45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Elements de l’empresa.</a:t>
            </a:r>
            <a:endParaRPr sz="4500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Raleway"/>
              <a:buChar char="❖"/>
            </a:pPr>
            <a:r>
              <a:rPr lang="ca" sz="45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Objectius empresarials.</a:t>
            </a:r>
            <a:endParaRPr sz="4500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4500" b="1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2.2: Les funcions bàsiques de l’empresa</a:t>
            </a:r>
            <a:endParaRPr sz="4500" b="1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0037" algn="l" rtl="0"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Raleway"/>
              <a:buChar char="❖"/>
            </a:pPr>
            <a:r>
              <a:rPr lang="ca" sz="45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Les àrees funcionals de l’empresa.</a:t>
            </a:r>
            <a:endParaRPr sz="4500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4500" b="1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2.3: L’estructura organitzativa de l’empresa</a:t>
            </a:r>
            <a:endParaRPr sz="4500" b="1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0037" algn="l" rtl="0"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Raleway"/>
              <a:buChar char="❖"/>
            </a:pPr>
            <a:r>
              <a:rPr lang="ca" sz="45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Organigrama. </a:t>
            </a:r>
            <a:endParaRPr sz="4500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4500" b="1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2.4: La classificació de l’empresa segons diferents tipologies</a:t>
            </a:r>
            <a:endParaRPr sz="4500" b="1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0037" algn="l" rtl="0"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Raleway"/>
              <a:buChar char="❖"/>
            </a:pPr>
            <a:r>
              <a:rPr lang="ca" sz="45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Segons el sector d’activitat</a:t>
            </a:r>
            <a:endParaRPr sz="4500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Raleway"/>
              <a:buChar char="❖"/>
            </a:pPr>
            <a:r>
              <a:rPr lang="ca" sz="45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Segons la propietat del capital</a:t>
            </a:r>
            <a:endParaRPr sz="4500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Raleway"/>
              <a:buChar char="❖"/>
            </a:pPr>
            <a:r>
              <a:rPr lang="ca" sz="45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Segons la grandària</a:t>
            </a:r>
            <a:endParaRPr sz="4500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Raleway"/>
              <a:buChar char="❖"/>
            </a:pPr>
            <a:r>
              <a:rPr lang="ca" sz="45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Segons la finalitat</a:t>
            </a:r>
            <a:endParaRPr sz="4500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Raleway"/>
              <a:buChar char="❖"/>
            </a:pPr>
            <a:r>
              <a:rPr lang="ca" sz="45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Segons l’àmbit d’actuació</a:t>
            </a:r>
            <a:endParaRPr sz="4500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Raleway"/>
              <a:buChar char="❖"/>
            </a:pPr>
            <a:r>
              <a:rPr lang="ca" sz="45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Segons la forma jurídica</a:t>
            </a:r>
            <a:endParaRPr sz="4500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50" b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050" b="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200" y="1334125"/>
            <a:ext cx="6038626" cy="360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823650" y="791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550">
                <a:solidFill>
                  <a:srgbClr val="333333"/>
                </a:solidFill>
                <a:highlight>
                  <a:schemeClr val="lt1"/>
                </a:highlight>
              </a:rPr>
              <a:t>2.3: La classificació de l’empresa segons diferents tipologies </a:t>
            </a:r>
            <a:endParaRPr sz="15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3"/>
          <p:cNvSpPr txBox="1"/>
          <p:nvPr/>
        </p:nvSpPr>
        <p:spPr>
          <a:xfrm>
            <a:off x="763050" y="1516675"/>
            <a:ext cx="62757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❖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La classificació de l’empresa ho treballarem amb: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 b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Presentació UT2.  </a:t>
            </a:r>
            <a:endParaRPr b="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 b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Fotocòpies. </a:t>
            </a:r>
            <a:endParaRPr b="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823650" y="791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550">
                <a:solidFill>
                  <a:srgbClr val="333333"/>
                </a:solidFill>
                <a:highlight>
                  <a:schemeClr val="lt1"/>
                </a:highlight>
              </a:rPr>
              <a:t>2.3: La classificació de l’empresa segons diferents tipologies </a:t>
            </a:r>
            <a:endParaRPr sz="15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4"/>
          <p:cNvSpPr txBox="1"/>
          <p:nvPr/>
        </p:nvSpPr>
        <p:spPr>
          <a:xfrm>
            <a:off x="763050" y="1516675"/>
            <a:ext cx="62757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Segons el sector d’activitat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Segons la propietat del capital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Segons la grandària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Segons la finalitat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Segons l’àmbit d’actuació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Segons la forma jurídica </a:t>
            </a:r>
            <a:r>
              <a:rPr lang="ca" b="1">
                <a:solidFill>
                  <a:srgbClr val="FF9900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(ho veurem en un tema posterior, UT5). </a:t>
            </a:r>
            <a:endParaRPr b="1">
              <a:solidFill>
                <a:srgbClr val="FF9900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823650" y="791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550">
                <a:solidFill>
                  <a:srgbClr val="333333"/>
                </a:solidFill>
                <a:highlight>
                  <a:schemeClr val="lt1"/>
                </a:highlight>
              </a:rPr>
              <a:t>2.3: La classificació de l’empresa segons diferents tipologies </a:t>
            </a:r>
            <a:endParaRPr sz="15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5"/>
          <p:cNvSpPr txBox="1"/>
          <p:nvPr/>
        </p:nvSpPr>
        <p:spPr>
          <a:xfrm>
            <a:off x="763050" y="1516675"/>
            <a:ext cx="62757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 u="sng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Segons el sector d’activitat:</a:t>
            </a:r>
            <a:endParaRPr u="sng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sector primari.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sector secundari.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sector terciari.  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30" name="Google Shape;230;p35"/>
          <p:cNvSpPr/>
          <p:nvPr/>
        </p:nvSpPr>
        <p:spPr>
          <a:xfrm>
            <a:off x="4101500" y="2100625"/>
            <a:ext cx="1950000" cy="53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FOTOCÒPIA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35"/>
          <p:cNvSpPr txBox="1"/>
          <p:nvPr/>
        </p:nvSpPr>
        <p:spPr>
          <a:xfrm>
            <a:off x="3581600" y="3574075"/>
            <a:ext cx="2392800" cy="433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Quines coneixes?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>
            <a:spLocks noGrp="1"/>
          </p:cNvSpPr>
          <p:nvPr>
            <p:ph type="title"/>
          </p:nvPr>
        </p:nvSpPr>
        <p:spPr>
          <a:xfrm>
            <a:off x="823650" y="791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550">
                <a:solidFill>
                  <a:srgbClr val="333333"/>
                </a:solidFill>
                <a:highlight>
                  <a:schemeClr val="lt1"/>
                </a:highlight>
              </a:rPr>
              <a:t>2.3: La classificació de l’empresa segons diferents tipologies </a:t>
            </a:r>
            <a:endParaRPr sz="15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6"/>
          <p:cNvSpPr txBox="1"/>
          <p:nvPr/>
        </p:nvSpPr>
        <p:spPr>
          <a:xfrm>
            <a:off x="763050" y="1516675"/>
            <a:ext cx="62757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 u="sng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Segons la propietat del capital:</a:t>
            </a:r>
            <a:endParaRPr u="sng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empreses privades. 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empreses públiques.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empreses mixtes.   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6"/>
          <p:cNvSpPr/>
          <p:nvPr/>
        </p:nvSpPr>
        <p:spPr>
          <a:xfrm>
            <a:off x="4101500" y="2100625"/>
            <a:ext cx="1950000" cy="53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FOTOCÒPIA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p36"/>
          <p:cNvSpPr txBox="1"/>
          <p:nvPr/>
        </p:nvSpPr>
        <p:spPr>
          <a:xfrm>
            <a:off x="3525075" y="3395075"/>
            <a:ext cx="1997100" cy="3996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Quines coneixes?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823650" y="791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550">
                <a:solidFill>
                  <a:srgbClr val="333333"/>
                </a:solidFill>
                <a:highlight>
                  <a:schemeClr val="lt1"/>
                </a:highlight>
              </a:rPr>
              <a:t>2.3: La classificació de l’empresa segons diferents tipologies </a:t>
            </a:r>
            <a:endParaRPr sz="15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7"/>
          <p:cNvSpPr txBox="1"/>
          <p:nvPr/>
        </p:nvSpPr>
        <p:spPr>
          <a:xfrm>
            <a:off x="763050" y="1516675"/>
            <a:ext cx="62757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 u="sng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Segons la grandària: </a:t>
            </a:r>
            <a:endParaRPr u="sng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microempresa. 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petita empresa.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mitjana empresa. 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gran empresa.    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46" name="Google Shape;246;p37"/>
          <p:cNvSpPr/>
          <p:nvPr/>
        </p:nvSpPr>
        <p:spPr>
          <a:xfrm>
            <a:off x="4101500" y="2100625"/>
            <a:ext cx="1950000" cy="53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FOTOCÒPIA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p37"/>
          <p:cNvSpPr txBox="1"/>
          <p:nvPr/>
        </p:nvSpPr>
        <p:spPr>
          <a:xfrm>
            <a:off x="3339750" y="3338550"/>
            <a:ext cx="2656500" cy="535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Quines coneixes?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>
            <a:spLocks noGrp="1"/>
          </p:cNvSpPr>
          <p:nvPr>
            <p:ph type="title"/>
          </p:nvPr>
        </p:nvSpPr>
        <p:spPr>
          <a:xfrm>
            <a:off x="823650" y="791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550">
                <a:solidFill>
                  <a:srgbClr val="333333"/>
                </a:solidFill>
                <a:highlight>
                  <a:schemeClr val="lt1"/>
                </a:highlight>
              </a:rPr>
              <a:t>2.3: La classificació de l’empresa segons diferents tipologies </a:t>
            </a:r>
            <a:endParaRPr sz="15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8"/>
          <p:cNvSpPr txBox="1"/>
          <p:nvPr/>
        </p:nvSpPr>
        <p:spPr>
          <a:xfrm>
            <a:off x="763050" y="1516675"/>
            <a:ext cx="62757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 u="sng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Segons la finalitat: </a:t>
            </a:r>
            <a:endParaRPr u="sng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empreses lucratives.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empreses no lucratives.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54" name="Google Shape;254;p38"/>
          <p:cNvSpPr/>
          <p:nvPr/>
        </p:nvSpPr>
        <p:spPr>
          <a:xfrm>
            <a:off x="3894250" y="1460050"/>
            <a:ext cx="1950000" cy="53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FOTOCÒPIA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5" name="Google Shape;255;p38"/>
          <p:cNvSpPr txBox="1"/>
          <p:nvPr/>
        </p:nvSpPr>
        <p:spPr>
          <a:xfrm>
            <a:off x="3677600" y="2839275"/>
            <a:ext cx="2656500" cy="535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Quines coneixes?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>
            <a:spLocks noGrp="1"/>
          </p:cNvSpPr>
          <p:nvPr>
            <p:ph type="title"/>
          </p:nvPr>
        </p:nvSpPr>
        <p:spPr>
          <a:xfrm>
            <a:off x="823650" y="7911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550">
                <a:solidFill>
                  <a:srgbClr val="333333"/>
                </a:solidFill>
                <a:highlight>
                  <a:schemeClr val="lt1"/>
                </a:highlight>
              </a:rPr>
              <a:t>2.3: La classificació de l’empresa segons diferents tipologies </a:t>
            </a:r>
            <a:endParaRPr sz="15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9"/>
          <p:cNvSpPr txBox="1"/>
          <p:nvPr/>
        </p:nvSpPr>
        <p:spPr>
          <a:xfrm>
            <a:off x="763050" y="1516675"/>
            <a:ext cx="62757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 u="sng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Segons l’àmbit d’actuació: </a:t>
            </a:r>
            <a:endParaRPr u="sng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empreses locals.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empreses regionals.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empreses nacionals.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empreses multinacionals. </a:t>
            </a: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62" name="Google Shape;262;p39"/>
          <p:cNvSpPr/>
          <p:nvPr/>
        </p:nvSpPr>
        <p:spPr>
          <a:xfrm>
            <a:off x="4384100" y="1516675"/>
            <a:ext cx="1950000" cy="53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FOTOCÒPIA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3" name="Google Shape;263;p39"/>
          <p:cNvSpPr txBox="1"/>
          <p:nvPr/>
        </p:nvSpPr>
        <p:spPr>
          <a:xfrm>
            <a:off x="3677600" y="2839275"/>
            <a:ext cx="2656500" cy="535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Quines coneixes?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7530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a" sz="1400">
                <a:solidFill>
                  <a:srgbClr val="333333"/>
                </a:solidFill>
                <a:highlight>
                  <a:srgbClr val="FFFFFF"/>
                </a:highlight>
              </a:rPr>
              <a:t>2.1: El concepte d’empresa: elements i objectius</a:t>
            </a:r>
            <a:endParaRPr sz="140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812425" y="144120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ca" sz="14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El concepte d’empresa. Ho treballarem amb: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 sz="1400" b="1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Presentació UT2. </a:t>
            </a:r>
            <a:endParaRPr sz="1400" b="1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 sz="1400" b="1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Lectura “empresa” de la UT1. </a:t>
            </a:r>
            <a:endParaRPr sz="1400" b="1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 sz="1400" b="1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Fotocòpia. </a:t>
            </a:r>
            <a:endParaRPr sz="1400" b="1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-"/>
            </a:pPr>
            <a:r>
              <a:rPr lang="ca" sz="1400" b="1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Vídeo. </a:t>
            </a:r>
            <a:endParaRPr sz="1400" b="1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729450" y="7530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a" sz="1400">
                <a:solidFill>
                  <a:srgbClr val="333333"/>
                </a:solidFill>
                <a:highlight>
                  <a:srgbClr val="FFFFFF"/>
                </a:highlight>
              </a:rPr>
              <a:t>2.1: El concepte d’empresa: elements i objectius</a:t>
            </a:r>
            <a:endParaRPr sz="1400"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503575" y="1523200"/>
            <a:ext cx="7688700" cy="28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 b="1" i="1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Conceptes bàsics d’empresa: </a:t>
            </a:r>
            <a:endParaRPr sz="1400" b="1" i="1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b="1" i="1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631725" y="2081275"/>
            <a:ext cx="1131300" cy="10107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Lato"/>
                <a:ea typeface="Lato"/>
                <a:cs typeface="Lato"/>
                <a:sym typeface="Lato"/>
              </a:rPr>
              <a:t>És una entitat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2605950" y="2130850"/>
            <a:ext cx="1621800" cy="1010700"/>
          </a:xfrm>
          <a:prstGeom prst="ellipse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Lato"/>
                <a:ea typeface="Lato"/>
                <a:cs typeface="Lato"/>
                <a:sym typeface="Lato"/>
              </a:rPr>
              <a:t>Necessita d’una organització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1117950" y="3318350"/>
            <a:ext cx="1488000" cy="1010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Lato"/>
                <a:ea typeface="Lato"/>
                <a:cs typeface="Lato"/>
                <a:sym typeface="Lato"/>
              </a:rPr>
              <a:t>Necessita establir uns objectius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4770475" y="2230275"/>
            <a:ext cx="1621800" cy="1010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Lato"/>
                <a:ea typeface="Lato"/>
                <a:cs typeface="Lato"/>
                <a:sym typeface="Lato"/>
              </a:rPr>
              <a:t>Utilitza factors de producció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3288600" y="3543100"/>
            <a:ext cx="1621800" cy="972900"/>
          </a:xfrm>
          <a:prstGeom prst="ellipse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Lato"/>
                <a:ea typeface="Lato"/>
                <a:cs typeface="Lato"/>
                <a:sym typeface="Lato"/>
              </a:rPr>
              <a:t>Produeix béns o presta serveis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6505950" y="1696650"/>
            <a:ext cx="1912200" cy="875100"/>
          </a:xfrm>
          <a:prstGeom prst="ellipse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Lato"/>
                <a:ea typeface="Lato"/>
                <a:cs typeface="Lato"/>
                <a:sym typeface="Lato"/>
              </a:rPr>
              <a:t>Satisfà necessitats o desitjos de la societat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5956500" y="3407500"/>
            <a:ext cx="2155800" cy="1010700"/>
          </a:xfrm>
          <a:prstGeom prst="ellipse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Lato"/>
                <a:ea typeface="Lato"/>
                <a:cs typeface="Lato"/>
                <a:sym typeface="Lato"/>
              </a:rPr>
              <a:t>Objectiu principal: obtenir un benefici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5399725" y="616100"/>
            <a:ext cx="26190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5795400" y="762950"/>
            <a:ext cx="1950000" cy="53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FOTOCÒPIA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729450" y="7530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a" sz="1400">
                <a:solidFill>
                  <a:srgbClr val="333333"/>
                </a:solidFill>
                <a:highlight>
                  <a:srgbClr val="FFFFFF"/>
                </a:highlight>
              </a:rPr>
              <a:t>2.1: El concepte d’empresa: elements i objectius</a:t>
            </a:r>
            <a:endParaRPr sz="1400"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729450" y="13745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 b="1" i="1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Elements de l’empresa </a:t>
            </a:r>
            <a:endParaRPr sz="1400" b="1" i="1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b="1" i="1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21" name="Google Shape;121;p17"/>
          <p:cNvGraphicFramePr/>
          <p:nvPr/>
        </p:nvGraphicFramePr>
        <p:xfrm>
          <a:off x="1782000" y="2126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{1E1FBE57-853F-4D58-95C1-252C68E72122}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Elements tangibles 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Recursos materials: </a:t>
                      </a:r>
                      <a:endParaRPr sz="1300"/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ca" sz="1300"/>
                        <a:t>Béns de producció o d’inversió. </a:t>
                      </a:r>
                      <a:endParaRPr sz="1300"/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ca" sz="1300"/>
                        <a:t>Béns intermedis. 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Recursos financers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Elements intangibles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Elements humans 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ca" sz="1300"/>
                        <a:t>Empresari/ària 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ca" sz="1300"/>
                        <a:t>Treballadors/es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2" name="Google Shape;122;p17"/>
          <p:cNvSpPr/>
          <p:nvPr/>
        </p:nvSpPr>
        <p:spPr>
          <a:xfrm>
            <a:off x="5401500" y="631050"/>
            <a:ext cx="1950000" cy="53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FOTOCÒPIA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5401500" y="1288275"/>
            <a:ext cx="1950000" cy="53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VIDEO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727650" y="5552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a" sz="1400">
                <a:solidFill>
                  <a:srgbClr val="333333"/>
                </a:solidFill>
                <a:highlight>
                  <a:srgbClr val="FFFFFF"/>
                </a:highlight>
              </a:rPr>
              <a:t>2.1: El concepte d’empresa: elements i objectius</a:t>
            </a:r>
            <a:endParaRPr sz="1400"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727650" y="1090450"/>
            <a:ext cx="76887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b="1" i="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l="-2259" b="-5752"/>
          <a:stretch/>
        </p:blipFill>
        <p:spPr>
          <a:xfrm>
            <a:off x="727650" y="1284950"/>
            <a:ext cx="6989500" cy="35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729450" y="7530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a" sz="1400">
                <a:solidFill>
                  <a:srgbClr val="333333"/>
                </a:solidFill>
                <a:highlight>
                  <a:srgbClr val="FFFFFF"/>
                </a:highlight>
              </a:rPr>
              <a:t>2.1: El concepte d’empresa: elements i objectius</a:t>
            </a:r>
            <a:endParaRPr sz="1400"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727650" y="1426250"/>
            <a:ext cx="76887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 b="1" i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Objectius empresarials:</a:t>
            </a:r>
            <a:endParaRPr sz="1400" b="1" i="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Els objectius són els resultats que l’empresa desitja assolir en un determinat periode de temps, destinant-hi els recursos necessaris per a la seva consecució. </a:t>
            </a:r>
            <a:endParaRPr sz="1400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Podem distingir entre: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AutoNum type="arabicParenR"/>
            </a:pPr>
            <a:r>
              <a:rPr lang="ca" sz="14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Objectius generals.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AutoNum type="arabicParenR"/>
            </a:pPr>
            <a:r>
              <a:rPr lang="ca" sz="1400">
                <a:solidFill>
                  <a:srgbClr val="333333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Objectius específics. 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729450" y="7530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a" sz="1400">
                <a:solidFill>
                  <a:srgbClr val="333333"/>
                </a:solidFill>
                <a:highlight>
                  <a:srgbClr val="FFFFFF"/>
                </a:highlight>
              </a:rPr>
              <a:t>2.1: El concepte d’empresa: elements i objectius</a:t>
            </a:r>
            <a:endParaRPr sz="1400"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727650" y="1426250"/>
            <a:ext cx="76887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 b="1" i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Objectius generals: </a:t>
            </a:r>
            <a:endParaRPr sz="1400" b="1" i="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Afecten a l’empresa a </a:t>
            </a:r>
            <a:r>
              <a:rPr lang="ca" sz="1400" b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nivell global</a:t>
            </a:r>
            <a:r>
              <a:rPr lang="ca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 i a </a:t>
            </a:r>
            <a:r>
              <a:rPr lang="ca" sz="1400" b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llarg termini</a:t>
            </a:r>
            <a:r>
              <a:rPr lang="ca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; serveixen per </a:t>
            </a:r>
            <a:r>
              <a:rPr lang="ca" sz="1400" b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definir el futur</a:t>
            </a:r>
            <a:r>
              <a:rPr lang="ca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 del negoci i són establerts per la </a:t>
            </a:r>
            <a:r>
              <a:rPr lang="ca" sz="1400" b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direcció </a:t>
            </a:r>
            <a:r>
              <a:rPr lang="ca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de l’empresa. </a:t>
            </a:r>
            <a:endParaRPr sz="1400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400" b="1" i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Objectius específics: </a:t>
            </a:r>
            <a:endParaRPr sz="1400" b="1" i="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Suposen una </a:t>
            </a:r>
            <a:r>
              <a:rPr lang="ca" sz="1400" b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concreció </a:t>
            </a:r>
            <a:r>
              <a:rPr lang="ca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dels objectius generals (es desglossen en petites parts) i contribueixen a la seva </a:t>
            </a:r>
            <a:r>
              <a:rPr lang="ca" sz="1400" b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consecució</a:t>
            </a:r>
            <a:r>
              <a:rPr lang="ca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. </a:t>
            </a:r>
            <a:endParaRPr sz="1400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729450" y="7530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a" sz="1400">
                <a:solidFill>
                  <a:srgbClr val="333333"/>
                </a:solidFill>
                <a:highlight>
                  <a:srgbClr val="FFFFFF"/>
                </a:highlight>
              </a:rPr>
              <a:t>2.1: El concepte d’empresa: elements i objectius</a:t>
            </a:r>
            <a:endParaRPr sz="1400"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727650" y="1426250"/>
            <a:ext cx="76887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 b="1" i="1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Els objectius han de ser:</a:t>
            </a:r>
            <a:endParaRPr sz="1400" b="1" i="1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clars i concrets.</a:t>
            </a:r>
            <a:endParaRPr sz="1400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coneguts i acceptats per tots els membres de l’empresa.</a:t>
            </a:r>
            <a:endParaRPr sz="1400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assolibles però ambiciosos.</a:t>
            </a:r>
            <a:endParaRPr sz="1400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quantificables i avaluables.</a:t>
            </a:r>
            <a:endParaRPr sz="1400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temporitzats. </a:t>
            </a:r>
            <a:endParaRPr sz="1400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aleway"/>
              <a:buChar char="❖"/>
            </a:pPr>
            <a:r>
              <a:rPr lang="ca" sz="1400">
                <a:solidFill>
                  <a:srgbClr val="33333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coherents amb la cultura organitzativa de l’empresa: visió, missió i valors.</a:t>
            </a:r>
            <a:endParaRPr sz="1400">
              <a:solidFill>
                <a:srgbClr val="333333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Presentación en pantalla (16:9)</PresentationFormat>
  <Paragraphs>155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Comic Sans MS</vt:lpstr>
      <vt:lpstr>Raleway</vt:lpstr>
      <vt:lpstr>Lato</vt:lpstr>
      <vt:lpstr>Streamline</vt:lpstr>
      <vt:lpstr>UT2: Funcionament i organització de l’empresa </vt:lpstr>
      <vt:lpstr>Índex de continguts</vt:lpstr>
      <vt:lpstr>2.1: El concepte d’empresa: elements i objectius</vt:lpstr>
      <vt:lpstr>2.1: El concepte d’empresa: elements i objectius</vt:lpstr>
      <vt:lpstr>2.1: El concepte d’empresa: elements i objectius</vt:lpstr>
      <vt:lpstr>2.1: El concepte d’empresa: elements i objectius</vt:lpstr>
      <vt:lpstr>2.1: El concepte d’empresa: elements i objectius</vt:lpstr>
      <vt:lpstr>2.1: El concepte d’empresa: elements i objectius</vt:lpstr>
      <vt:lpstr>2.1: El concepte d’empresa: elements i objectius</vt:lpstr>
      <vt:lpstr>Presentación de PowerPoint</vt:lpstr>
      <vt:lpstr>Classificació segons el seu contingut:  </vt:lpstr>
      <vt:lpstr>2.2: Les funcions bàsiques de l’empresa  </vt:lpstr>
      <vt:lpstr>2.2: Les funcions bàsiques de l’empresa  </vt:lpstr>
      <vt:lpstr>2.2: Les funcions bàsiques de l’empresa  </vt:lpstr>
      <vt:lpstr>2.3: L’estructura organitzativa de l’empresa.  </vt:lpstr>
      <vt:lpstr>2.3: L’estructura organitzativa de l’empresa.  </vt:lpstr>
      <vt:lpstr>2.3: L’estructura organitzativa de l’empresa.  </vt:lpstr>
      <vt:lpstr>2.3: L’estructura organitzativa de l’empresa.  </vt:lpstr>
      <vt:lpstr>Presentación de PowerPoint</vt:lpstr>
      <vt:lpstr>Presentación de PowerPoint</vt:lpstr>
      <vt:lpstr>2.3: La classificació de l’empresa segons diferents tipologies  </vt:lpstr>
      <vt:lpstr>2.3: La classificació de l’empresa segons diferents tipologies  </vt:lpstr>
      <vt:lpstr>2.3: La classificació de l’empresa segons diferents tipologies  </vt:lpstr>
      <vt:lpstr>2.3: La classificació de l’empresa segons diferents tipologies  </vt:lpstr>
      <vt:lpstr>2.3: La classificació de l’empresa segons diferents tipologies  </vt:lpstr>
      <vt:lpstr>2.3: La classificació de l’empresa segons diferents tipologies  </vt:lpstr>
      <vt:lpstr>2.3: La classificació de l’empresa segons diferents tipologies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UT2: Funcionament i organització de l’empresa </dc:title>
  <dc:creator>Antonia Sard Sancho</dc:creator>
  <cp:lastModifiedBy>sardsancho@gmail.com</cp:lastModifiedBy>
  <cp:revision>1</cp:revision>
  <dcterms:modified xsi:type="dcterms:W3CDTF">2023-10-30T06:17:38Z</dcterms:modified>
</cp:coreProperties>
</file>