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Robo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regular.fntdata"/><Relationship Id="rId11" Type="http://schemas.openxmlformats.org/officeDocument/2006/relationships/slide" Target="slides/slide6.xml"/><Relationship Id="rId22" Type="http://schemas.openxmlformats.org/officeDocument/2006/relationships/font" Target="fonts/Roboto-italic.fntdata"/><Relationship Id="rId10" Type="http://schemas.openxmlformats.org/officeDocument/2006/relationships/slide" Target="slides/slide5.xml"/><Relationship Id="rId21" Type="http://schemas.openxmlformats.org/officeDocument/2006/relationships/font" Target="fonts/Robo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592d2e270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592d2e270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5c2f29e5ee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5c2f29e5ee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5c2f29e5ee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5c2f29e5ee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5beaa1c48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5beaa1c48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5beaa1c48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5beaa1c48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54d4ea555c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54d4ea555c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4d4ea555c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4d4ea555c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4d4ea555c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54d4ea555c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54d4ea555c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54d4ea555c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54d4ea555c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54d4ea555c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554440677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554440677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592d2e270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592d2e270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592d2e270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592d2e270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title"/>
          </p:nvPr>
        </p:nvSpPr>
        <p:spPr>
          <a:xfrm>
            <a:off x="528200" y="1006375"/>
            <a:ext cx="8222100" cy="147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ORACIONES COMPUESTAS.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ORACIONES COORDINADAS.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32142"/>
              <a:buFont typeface="Arial"/>
              <a:buNone/>
            </a:pPr>
            <a:r>
              <a:rPr lang="ca" sz="3080"/>
              <a:t>ORACIONES SUBORDINADAS SUSTANTIVAS.</a:t>
            </a:r>
            <a:endParaRPr sz="308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ca" sz="2000"/>
              <a:t>Podemos encontrar estas oraciones sustituyéndolas por:</a:t>
            </a:r>
            <a:endParaRPr sz="2000"/>
          </a:p>
          <a:p>
            <a:pPr indent="0" lvl="0" marL="45720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i="1" lang="ca" sz="2300">
                <a:solidFill>
                  <a:srgbClr val="FF0000"/>
                </a:solidFill>
              </a:rPr>
              <a:t>eso, esto, aquello o esas cosas</a:t>
            </a:r>
            <a:r>
              <a:rPr lang="ca" sz="2300"/>
              <a:t>.</a:t>
            </a:r>
            <a:endParaRPr sz="2300"/>
          </a:p>
          <a:p>
            <a:pPr indent="0" lvl="0" marL="45720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0" lvl="0" marL="45720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i="1" lang="ca" sz="2000"/>
              <a:t>Me gusta que lo tengas claro.</a:t>
            </a:r>
            <a:endParaRPr i="1" sz="2000"/>
          </a:p>
          <a:p>
            <a:pPr indent="0" lvl="0" marL="45720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ca" sz="2000"/>
              <a:t>Nos encanta que sea tan </a:t>
            </a:r>
            <a:r>
              <a:rPr i="1" lang="ca" sz="2000"/>
              <a:t>divertido</a:t>
            </a:r>
            <a:r>
              <a:rPr i="1" lang="ca" sz="2000"/>
              <a:t>.</a:t>
            </a:r>
            <a:endParaRPr i="1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/>
          <p:nvPr>
            <p:ph type="title"/>
          </p:nvPr>
        </p:nvSpPr>
        <p:spPr>
          <a:xfrm>
            <a:off x="606350" y="180200"/>
            <a:ext cx="8222100" cy="107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ORACIONES SUBORDINADAS DE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RELATIVO O  ADJETIVAS</a:t>
            </a:r>
            <a:endParaRPr/>
          </a:p>
        </p:txBody>
      </p:sp>
      <p:sp>
        <p:nvSpPr>
          <p:cNvPr id="127" name="Google Shape;127;p23"/>
          <p:cNvSpPr txBox="1"/>
          <p:nvPr>
            <p:ph idx="1" type="body"/>
          </p:nvPr>
        </p:nvSpPr>
        <p:spPr>
          <a:xfrm>
            <a:off x="471900" y="1844275"/>
            <a:ext cx="8222100" cy="32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ca" sz="2100"/>
              <a:t>Son oraciones subordinadas introducidas por un relativo.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-361950" lvl="0" marL="457200" rtl="0" algn="l">
              <a:spcBef>
                <a:spcPts val="1200"/>
              </a:spcBef>
              <a:spcAft>
                <a:spcPts val="0"/>
              </a:spcAft>
              <a:buSzPts val="2100"/>
              <a:buChar char="-"/>
            </a:pPr>
            <a:r>
              <a:rPr lang="ca" sz="2100"/>
              <a:t>Los relativos son palabras que hacen referencia a una palabra anterior, llamada </a:t>
            </a:r>
            <a:r>
              <a:rPr b="1" lang="ca" sz="2100">
                <a:solidFill>
                  <a:srgbClr val="FF0000"/>
                </a:solidFill>
              </a:rPr>
              <a:t>ANTECEDENTE</a:t>
            </a:r>
            <a:r>
              <a:rPr b="1" lang="ca" sz="2100"/>
              <a:t> , </a:t>
            </a:r>
            <a:r>
              <a:rPr lang="ca" sz="2100"/>
              <a:t>que introducen oraciones subordinadas de relativo.</a:t>
            </a:r>
            <a:endParaRPr sz="2100"/>
          </a:p>
          <a:p>
            <a:pPr indent="0" lvl="0" marL="45720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ca" sz="2100"/>
              <a:t>Hoy he conocido a </a:t>
            </a:r>
            <a:r>
              <a:rPr lang="ca" sz="2100">
                <a:solidFill>
                  <a:srgbClr val="FF0000"/>
                </a:solidFill>
              </a:rPr>
              <a:t>Rafa</a:t>
            </a:r>
            <a:r>
              <a:rPr lang="ca" sz="2100"/>
              <a:t>, que es el hermano de Mercedes</a:t>
            </a:r>
            <a:endParaRPr sz="21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4"/>
          <p:cNvSpPr txBox="1"/>
          <p:nvPr>
            <p:ph type="title"/>
          </p:nvPr>
        </p:nvSpPr>
        <p:spPr>
          <a:xfrm>
            <a:off x="471900" y="0"/>
            <a:ext cx="82221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ORACIONES SUBORDINADAS DE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RELATIVO O  ADJETIVAS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4"/>
          <p:cNvSpPr txBox="1"/>
          <p:nvPr>
            <p:ph idx="1" type="body"/>
          </p:nvPr>
        </p:nvSpPr>
        <p:spPr>
          <a:xfrm>
            <a:off x="471900" y="1760225"/>
            <a:ext cx="8222100" cy="30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ca" sz="2000"/>
              <a:t>Los relativos que pueden tener estas oraciones pueden ser: </a:t>
            </a:r>
            <a:endParaRPr sz="2000"/>
          </a:p>
          <a:p>
            <a:pPr indent="0" lvl="0" marL="45720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ca" sz="2000">
                <a:solidFill>
                  <a:srgbClr val="FF0000"/>
                </a:solidFill>
              </a:rPr>
              <a:t>que, quien, quienes, cuanto, el cual, donde, como, cuando, cuanto, cuanta, cuyo, cuya</a:t>
            </a:r>
            <a:endParaRPr b="1" sz="2000">
              <a:solidFill>
                <a:srgbClr val="FF0000"/>
              </a:solidFill>
            </a:endParaRPr>
          </a:p>
          <a:p>
            <a:pPr indent="0" lvl="0" marL="45720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0000"/>
              </a:solidFill>
            </a:endParaRPr>
          </a:p>
          <a:p>
            <a:pPr indent="0" lvl="0" marL="45720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>
            <a:off x="471900" y="432350"/>
            <a:ext cx="8222100" cy="84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ORACIONES SUBORDINADAS </a:t>
            </a:r>
            <a:r>
              <a:rPr lang="ca"/>
              <a:t>ADVERBIALES</a:t>
            </a:r>
            <a:endParaRPr/>
          </a:p>
        </p:txBody>
      </p:sp>
      <p:sp>
        <p:nvSpPr>
          <p:cNvPr id="139" name="Google Shape;139;p2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ca" sz="2000"/>
              <a:t>Son oraciones que vienen introducidas por un adverbio.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-"/>
            </a:pPr>
            <a:r>
              <a:rPr lang="ca" sz="2000"/>
              <a:t>Se distinguen las siguientes clases de oraciones subordinadas adverbiales.</a:t>
            </a:r>
            <a:endParaRPr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6"/>
          <p:cNvSpPr txBox="1"/>
          <p:nvPr>
            <p:ph type="title"/>
          </p:nvPr>
        </p:nvSpPr>
        <p:spPr>
          <a:xfrm>
            <a:off x="460950" y="5370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ORACIONES SUBORDINADAS ADVERBIALES</a:t>
            </a:r>
            <a:endParaRPr/>
          </a:p>
        </p:txBody>
      </p:sp>
      <p:sp>
        <p:nvSpPr>
          <p:cNvPr id="145" name="Google Shape;145;p26"/>
          <p:cNvSpPr txBox="1"/>
          <p:nvPr>
            <p:ph idx="1" type="body"/>
          </p:nvPr>
        </p:nvSpPr>
        <p:spPr>
          <a:xfrm>
            <a:off x="471900" y="1743400"/>
            <a:ext cx="8222100" cy="327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b="1" lang="ca" sz="1900"/>
              <a:t>De tiempo.</a:t>
            </a:r>
            <a:r>
              <a:rPr lang="ca" sz="1900"/>
              <a:t>		</a:t>
            </a:r>
            <a:r>
              <a:rPr i="1" lang="ca" sz="1900"/>
              <a:t>Prepara la tarta </a:t>
            </a:r>
            <a:r>
              <a:rPr i="1" lang="ca" sz="1900">
                <a:solidFill>
                  <a:srgbClr val="FF0000"/>
                </a:solidFill>
              </a:rPr>
              <a:t>mientras</a:t>
            </a:r>
            <a:r>
              <a:rPr i="1" lang="ca" sz="1900"/>
              <a:t> </a:t>
            </a:r>
            <a:r>
              <a:rPr i="1" lang="ca" sz="1900">
                <a:solidFill>
                  <a:srgbClr val="FF0000"/>
                </a:solidFill>
              </a:rPr>
              <a:t>envuelvo el regalo.</a:t>
            </a:r>
            <a:endParaRPr i="1" sz="1900">
              <a:solidFill>
                <a:srgbClr val="FF0000"/>
              </a:solidFill>
            </a:endParaRPr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b="1" lang="ca" sz="1900"/>
              <a:t>De modo. </a:t>
            </a:r>
            <a:r>
              <a:rPr lang="ca" sz="1900"/>
              <a:t>		</a:t>
            </a:r>
            <a:r>
              <a:rPr i="1" lang="ca" sz="1900"/>
              <a:t>He hecho el ejercicio </a:t>
            </a:r>
            <a:r>
              <a:rPr i="1" lang="ca" sz="1900">
                <a:solidFill>
                  <a:srgbClr val="FF0000"/>
                </a:solidFill>
              </a:rPr>
              <a:t>según nos indicaron.</a:t>
            </a:r>
            <a:endParaRPr i="1" sz="1900">
              <a:solidFill>
                <a:srgbClr val="FF0000"/>
              </a:solidFill>
            </a:endParaRPr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b="1" lang="ca" sz="1900"/>
              <a:t>Causales.</a:t>
            </a:r>
            <a:r>
              <a:rPr lang="ca" sz="1900"/>
              <a:t>		</a:t>
            </a:r>
            <a:r>
              <a:rPr i="1" lang="ca" sz="1900">
                <a:solidFill>
                  <a:srgbClr val="FF0000"/>
                </a:solidFill>
              </a:rPr>
              <a:t>Cómo</a:t>
            </a:r>
            <a:r>
              <a:rPr i="1" lang="ca" sz="1900">
                <a:solidFill>
                  <a:srgbClr val="FF0000"/>
                </a:solidFill>
              </a:rPr>
              <a:t> está ocupada</a:t>
            </a:r>
            <a:r>
              <a:rPr i="1" lang="ca" sz="1900"/>
              <a:t>, Sara no sale. </a:t>
            </a:r>
            <a:endParaRPr i="1" sz="1900"/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b="1" lang="ca" sz="1900"/>
              <a:t>Ilativas</a:t>
            </a:r>
            <a:r>
              <a:rPr lang="ca" sz="1900"/>
              <a:t> (expresan consecuencia).</a:t>
            </a:r>
            <a:r>
              <a:rPr i="1" lang="ca" sz="1900"/>
              <a:t> Jaime llegó tarde,</a:t>
            </a:r>
            <a:r>
              <a:rPr i="1" lang="ca" sz="1900">
                <a:solidFill>
                  <a:srgbClr val="FF0000"/>
                </a:solidFill>
              </a:rPr>
              <a:t> así que no lo vi.</a:t>
            </a:r>
            <a:endParaRPr i="1" sz="1900">
              <a:solidFill>
                <a:srgbClr val="FF0000"/>
              </a:solidFill>
            </a:endParaRPr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b="1" lang="ca" sz="1900"/>
              <a:t>Consecutivas.</a:t>
            </a:r>
            <a:r>
              <a:rPr lang="ca" sz="1900"/>
              <a:t>	</a:t>
            </a:r>
            <a:r>
              <a:rPr i="1" lang="ca" sz="1900"/>
              <a:t>Eva es tan </a:t>
            </a:r>
            <a:r>
              <a:rPr i="1" lang="ca" sz="1900"/>
              <a:t>discreta</a:t>
            </a:r>
            <a:r>
              <a:rPr i="1" lang="ca" sz="1900"/>
              <a:t> </a:t>
            </a:r>
            <a:r>
              <a:rPr i="1" lang="ca" sz="1900">
                <a:solidFill>
                  <a:srgbClr val="FF0000"/>
                </a:solidFill>
              </a:rPr>
              <a:t>que no </a:t>
            </a:r>
            <a:r>
              <a:rPr i="1" lang="ca" sz="1900">
                <a:solidFill>
                  <a:srgbClr val="FF0000"/>
                </a:solidFill>
              </a:rPr>
              <a:t>cuenta</a:t>
            </a:r>
            <a:r>
              <a:rPr i="1" lang="ca" sz="1900">
                <a:solidFill>
                  <a:srgbClr val="FF0000"/>
                </a:solidFill>
              </a:rPr>
              <a:t> nada.</a:t>
            </a:r>
            <a:endParaRPr i="1" sz="1900">
              <a:solidFill>
                <a:srgbClr val="FF0000"/>
              </a:solidFill>
            </a:endParaRPr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b="1" lang="ca" sz="1900"/>
              <a:t>Condicionales</a:t>
            </a:r>
            <a:r>
              <a:rPr lang="ca" sz="1900"/>
              <a:t>.	</a:t>
            </a:r>
            <a:r>
              <a:rPr i="1" lang="ca" sz="1900">
                <a:solidFill>
                  <a:srgbClr val="FF0000"/>
                </a:solidFill>
              </a:rPr>
              <a:t>Si no llueve a tiempo</a:t>
            </a:r>
            <a:r>
              <a:rPr i="1" lang="ca" sz="1900"/>
              <a:t>, se arruinará la cosecha.</a:t>
            </a:r>
            <a:endParaRPr i="1" sz="1900"/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b="1" lang="ca" sz="1900"/>
              <a:t>Concesivas.	</a:t>
            </a:r>
            <a:r>
              <a:rPr lang="ca" sz="1900"/>
              <a:t>	</a:t>
            </a:r>
            <a:r>
              <a:rPr i="1" lang="ca" sz="1900">
                <a:solidFill>
                  <a:srgbClr val="FF0000"/>
                </a:solidFill>
              </a:rPr>
              <a:t>Aunque no nos veamos mucho</a:t>
            </a:r>
            <a:r>
              <a:rPr i="1" lang="ca" sz="1900"/>
              <a:t>, somos muy </a:t>
            </a:r>
            <a:r>
              <a:rPr i="1" lang="ca" sz="1900"/>
              <a:t>amigas</a:t>
            </a:r>
            <a:r>
              <a:rPr i="1" lang="ca" sz="1900"/>
              <a:t>.</a:t>
            </a:r>
            <a:endParaRPr i="1" sz="1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471900" y="432325"/>
            <a:ext cx="8222100" cy="655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a" sz="3180"/>
              <a:t>ORACIONES COMPUESTAS</a:t>
            </a:r>
            <a:endParaRPr sz="3180"/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ca" sz="2000"/>
              <a:t>Oraciones con dos o más verbos.</a:t>
            </a:r>
            <a:endParaRPr sz="2000"/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ca" sz="2000"/>
              <a:t>Dos clases de oraciones compuestas:</a:t>
            </a:r>
            <a:endParaRPr sz="20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b="1" lang="ca" sz="1600"/>
              <a:t>Oraciones compuestas por coordinación</a:t>
            </a:r>
            <a:r>
              <a:rPr lang="ca" sz="1600"/>
              <a:t> formadas por dos o más verbos unidas por una conjunción, sin que ninguna de ellas dependa de la otra.</a:t>
            </a:r>
            <a:endParaRPr sz="16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b="1" lang="ca" sz="1600"/>
              <a:t>Oraciones compuestas por subordinación</a:t>
            </a:r>
            <a:r>
              <a:rPr lang="ca" sz="1600"/>
              <a:t> incluyen una oración subordinada. Son oraciones que dependen sintácticamente de otra oración.</a:t>
            </a:r>
            <a:endParaRPr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471900" y="348275"/>
            <a:ext cx="8222100" cy="1158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ORACIONES COMPUESTAS POR </a:t>
            </a:r>
            <a:r>
              <a:rPr lang="ca"/>
              <a:t>YUXTAPOSICIÓN</a:t>
            </a:r>
            <a:r>
              <a:rPr lang="ca"/>
              <a:t>. </a:t>
            </a:r>
            <a:endParaRPr/>
          </a:p>
        </p:txBody>
      </p:sp>
      <p:sp>
        <p:nvSpPr>
          <p:cNvPr id="79" name="Google Shape;79;p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ca" sz="1900"/>
              <a:t>Formadas por oraciones equivalentes que se unen entre sí sin elementos de enlace.</a:t>
            </a:r>
            <a:endParaRPr sz="1900"/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ca" sz="1900"/>
              <a:t>Estas oraciones se separan por coma ( , ), punto y coma ( ; ) o dos puntos ( : )</a:t>
            </a:r>
            <a:endParaRPr sz="1900"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a" sz="1900"/>
              <a:t>Ej: Tengo mucho sueño: me voy a la cama.</a:t>
            </a:r>
            <a:endParaRPr sz="1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471900" y="398700"/>
            <a:ext cx="8222100" cy="806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ORACIONES COORDINADAS.</a:t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ca" sz="2100"/>
              <a:t>Oraciones unidas entre sí por una conjunción coordinante, de modo que ninguna oración depende de la otra.</a:t>
            </a:r>
            <a:endParaRPr sz="2100"/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ca" sz="2100"/>
              <a:t>Hay tres clases de oraciones coordinadas:</a:t>
            </a:r>
            <a:endParaRPr sz="2100"/>
          </a:p>
          <a:p>
            <a:pPr indent="-3365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ca" sz="1700"/>
              <a:t>Copulativas.</a:t>
            </a:r>
            <a:endParaRPr sz="1700"/>
          </a:p>
          <a:p>
            <a:pPr indent="-3365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ca" sz="1700"/>
              <a:t>Disyuntivas.</a:t>
            </a:r>
            <a:endParaRPr sz="1700"/>
          </a:p>
          <a:p>
            <a:pPr indent="-3365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ca" sz="1700"/>
              <a:t>Adversativas.</a:t>
            </a:r>
            <a:endParaRPr sz="17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460950" y="520200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ORACIONES COORDINADAS COPULATIVAS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a"/>
              <a:t>Estas oraciones expresan adición.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a"/>
              <a:t>Las conjunciones de las oraciones copulativas son </a:t>
            </a:r>
            <a:r>
              <a:rPr b="1" i="1" lang="ca" sz="1900"/>
              <a:t>y, e, ni</a:t>
            </a:r>
            <a:r>
              <a:rPr b="1" lang="ca" sz="1900"/>
              <a:t>.</a:t>
            </a:r>
            <a:endParaRPr b="1" sz="1900"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a" sz="1900"/>
              <a:t>Ej: Ayer llovió </a:t>
            </a:r>
            <a:r>
              <a:rPr b="1" lang="ca" sz="1900"/>
              <a:t>y</a:t>
            </a:r>
            <a:r>
              <a:rPr lang="ca" sz="1900"/>
              <a:t> hoy ha empezado a nevar.</a:t>
            </a:r>
            <a:endParaRPr sz="1900"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a" sz="1900"/>
              <a:t>Ej: No he empezado </a:t>
            </a:r>
            <a:r>
              <a:rPr b="1" lang="ca" sz="1900"/>
              <a:t>ni</a:t>
            </a:r>
            <a:r>
              <a:rPr lang="ca" sz="1900"/>
              <a:t> sé cómo hacerlo.</a:t>
            </a:r>
            <a:endParaRPr sz="1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471900" y="503400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ORACIONES COORDINADAS DISYUNTIVAS</a:t>
            </a:r>
            <a:endParaRPr/>
          </a:p>
        </p:txBody>
      </p:sp>
      <p:sp>
        <p:nvSpPr>
          <p:cNvPr id="97" name="Google Shape;97;p1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a"/>
              <a:t>Expresan opción o alternancia entre dos posibilidades.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a"/>
              <a:t>La conjunción de las oraciones coordinadas disyuntivas son la </a:t>
            </a:r>
            <a:r>
              <a:rPr b="1" i="1" lang="ca"/>
              <a:t>o , u</a:t>
            </a:r>
            <a:r>
              <a:rPr lang="ca"/>
              <a:t>.</a:t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a"/>
              <a:t>Ej: Visitaremos la ciudad </a:t>
            </a:r>
            <a:r>
              <a:rPr b="1" lang="ca"/>
              <a:t>o</a:t>
            </a:r>
            <a:r>
              <a:rPr lang="ca"/>
              <a:t> haremos senderismo</a:t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a"/>
              <a:t>Ej: ¿Elegís este regalo </a:t>
            </a:r>
            <a:r>
              <a:rPr b="1" lang="ca"/>
              <a:t>u</a:t>
            </a:r>
            <a:r>
              <a:rPr lang="ca"/>
              <a:t> </a:t>
            </a:r>
            <a:r>
              <a:rPr lang="ca"/>
              <a:t>optáis</a:t>
            </a:r>
            <a:r>
              <a:rPr lang="ca"/>
              <a:t> por otro?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type="title"/>
          </p:nvPr>
        </p:nvSpPr>
        <p:spPr>
          <a:xfrm>
            <a:off x="471900" y="50757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ORACIONES COORDINADAS ADVERSATIVAS</a:t>
            </a:r>
            <a:endParaRPr/>
          </a:p>
        </p:txBody>
      </p:sp>
      <p:sp>
        <p:nvSpPr>
          <p:cNvPr id="103" name="Google Shape;103;p1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a"/>
              <a:t>Expresan contraposición.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a"/>
              <a:t>Los enlaces de estas oraciones son las conjunciones </a:t>
            </a:r>
            <a:r>
              <a:rPr b="1" i="1" lang="ca"/>
              <a:t>pero, más, sino</a:t>
            </a:r>
            <a:r>
              <a:rPr lang="ca"/>
              <a:t> y </a:t>
            </a:r>
            <a:r>
              <a:rPr b="1" i="1" lang="ca"/>
              <a:t>sino que</a:t>
            </a:r>
            <a:r>
              <a:rPr lang="ca"/>
              <a:t>.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ca"/>
              <a:t>Ej: </a:t>
            </a:r>
            <a:r>
              <a:rPr lang="ca"/>
              <a:t>Habéis</a:t>
            </a:r>
            <a:r>
              <a:rPr lang="ca"/>
              <a:t> avanzado mucho, pero os queda </a:t>
            </a:r>
            <a:r>
              <a:rPr lang="ca"/>
              <a:t>aún</a:t>
            </a:r>
            <a:r>
              <a:rPr lang="ca"/>
              <a:t> un trecho.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ca"/>
              <a:t>Ej: No </a:t>
            </a:r>
            <a:r>
              <a:rPr lang="ca"/>
              <a:t>rechazó</a:t>
            </a:r>
            <a:r>
              <a:rPr lang="ca"/>
              <a:t> la propuesta, sino que se mostró de acuerdo.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471900" y="381900"/>
            <a:ext cx="8222100" cy="806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a" sz="3080"/>
              <a:t>ORACIONES SUBORDINADAS SUSTANTIVAS.</a:t>
            </a:r>
            <a:endParaRPr sz="3080"/>
          </a:p>
        </p:txBody>
      </p:sp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ca" sz="2000"/>
              <a:t>Hay una oración que depende de otra </a:t>
            </a:r>
            <a:r>
              <a:rPr lang="ca" sz="2000"/>
              <a:t>jerárquicamente</a:t>
            </a:r>
            <a:r>
              <a:rPr lang="ca" sz="2000"/>
              <a:t>.</a:t>
            </a:r>
            <a:endParaRPr sz="2000"/>
          </a:p>
          <a:p>
            <a:pPr indent="0" lvl="0" marL="45720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a" sz="2000"/>
              <a:t>Es sorprendente </a:t>
            </a:r>
            <a:r>
              <a:rPr lang="ca" sz="2000">
                <a:solidFill>
                  <a:srgbClr val="FF0000"/>
                </a:solidFill>
              </a:rPr>
              <a:t>que hayas llegado tan rápido</a:t>
            </a:r>
            <a:r>
              <a:rPr lang="ca" sz="2000"/>
              <a:t>.</a:t>
            </a:r>
            <a:endParaRPr sz="2000"/>
          </a:p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00"/>
              <a:buChar char="-"/>
            </a:pPr>
            <a:r>
              <a:rPr lang="ca" sz="2000"/>
              <a:t>Estas tienen funciones propias de un sustantivo, un pronombre o un Sintagma nominal.</a:t>
            </a: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32142"/>
              <a:buFont typeface="Arial"/>
              <a:buNone/>
            </a:pPr>
            <a:r>
              <a:rPr lang="ca" sz="3080"/>
              <a:t>ORACIONES SUBORDINADAS SUSTANTIVAS.</a:t>
            </a:r>
            <a:endParaRPr sz="308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1"/>
          <p:cNvSpPr txBox="1"/>
          <p:nvPr>
            <p:ph idx="1" type="body"/>
          </p:nvPr>
        </p:nvSpPr>
        <p:spPr>
          <a:xfrm>
            <a:off x="460950" y="1611900"/>
            <a:ext cx="8222100" cy="373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8439"/>
              <a:buChar char="-"/>
            </a:pPr>
            <a:r>
              <a:rPr lang="ca" sz="2035"/>
              <a:t>Suelen ir acompañadas por las conjunciones</a:t>
            </a:r>
            <a:r>
              <a:rPr lang="ca" sz="2335">
                <a:solidFill>
                  <a:srgbClr val="FF0000"/>
                </a:solidFill>
              </a:rPr>
              <a:t> que </a:t>
            </a:r>
            <a:r>
              <a:rPr lang="ca" sz="2035"/>
              <a:t>o </a:t>
            </a:r>
            <a:r>
              <a:rPr i="1" lang="ca" sz="2335">
                <a:solidFill>
                  <a:srgbClr val="FF0000"/>
                </a:solidFill>
              </a:rPr>
              <a:t>si</a:t>
            </a:r>
            <a:r>
              <a:rPr i="1" lang="ca" sz="2335">
                <a:solidFill>
                  <a:schemeClr val="dk2"/>
                </a:solidFill>
              </a:rPr>
              <a:t>.</a:t>
            </a:r>
            <a:endParaRPr i="1" sz="2335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ca" sz="2100">
                <a:solidFill>
                  <a:schemeClr val="dk2"/>
                </a:solidFill>
              </a:rPr>
              <a:t>	Nos encanta </a:t>
            </a:r>
            <a:r>
              <a:rPr b="1" i="1" lang="ca" sz="2100" u="sng">
                <a:solidFill>
                  <a:schemeClr val="dk2"/>
                </a:solidFill>
              </a:rPr>
              <a:t>que </a:t>
            </a:r>
            <a:r>
              <a:rPr i="1" lang="ca" sz="2100">
                <a:solidFill>
                  <a:schemeClr val="dk2"/>
                </a:solidFill>
              </a:rPr>
              <a:t>seas tan divertida.</a:t>
            </a:r>
            <a:endParaRPr i="1" sz="2100">
              <a:solidFill>
                <a:schemeClr val="dk2"/>
              </a:solidFill>
            </a:endParaRPr>
          </a:p>
          <a:p>
            <a:pPr indent="-334327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88439"/>
              <a:buChar char="-"/>
            </a:pPr>
            <a:r>
              <a:rPr lang="ca" sz="2035">
                <a:solidFill>
                  <a:schemeClr val="dk2"/>
                </a:solidFill>
              </a:rPr>
              <a:t>O por  un interrogativo o exclamativo </a:t>
            </a:r>
            <a:r>
              <a:rPr i="1" lang="ca" sz="2335">
                <a:solidFill>
                  <a:srgbClr val="FF0000"/>
                </a:solidFill>
              </a:rPr>
              <a:t>quién, qué, cuál, cuánto, dónde, adónde, cuándo, cómo</a:t>
            </a:r>
            <a:r>
              <a:rPr lang="ca" sz="2035">
                <a:solidFill>
                  <a:schemeClr val="dk2"/>
                </a:solidFill>
              </a:rPr>
              <a:t>.</a:t>
            </a:r>
            <a:endParaRPr sz="2035">
              <a:solidFill>
                <a:schemeClr val="dk2"/>
              </a:solidFill>
            </a:endParaRPr>
          </a:p>
          <a:p>
            <a:pPr indent="0" lvl="0" marL="45720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ca" sz="2200">
                <a:solidFill>
                  <a:schemeClr val="dk2"/>
                </a:solidFill>
              </a:rPr>
              <a:t>Dime </a:t>
            </a:r>
            <a:r>
              <a:rPr b="1" i="1" lang="ca" sz="2200" u="sng">
                <a:solidFill>
                  <a:schemeClr val="dk2"/>
                </a:solidFill>
              </a:rPr>
              <a:t>quién</a:t>
            </a:r>
            <a:r>
              <a:rPr i="1" lang="ca" sz="2200">
                <a:solidFill>
                  <a:schemeClr val="dk2"/>
                </a:solidFill>
              </a:rPr>
              <a:t> te lo ha contado.</a:t>
            </a:r>
            <a:endParaRPr i="1" sz="2200">
              <a:solidFill>
                <a:schemeClr val="dk2"/>
              </a:solidFill>
            </a:endParaRPr>
          </a:p>
          <a:p>
            <a:pPr indent="-344002" lvl="0" marL="45720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-"/>
            </a:pPr>
            <a:r>
              <a:rPr i="1" lang="ca" sz="1964">
                <a:solidFill>
                  <a:schemeClr val="dk2"/>
                </a:solidFill>
              </a:rPr>
              <a:t>También se utiliza verbos en infinitivo.</a:t>
            </a:r>
            <a:endParaRPr i="1" sz="1964">
              <a:solidFill>
                <a:schemeClr val="dk2"/>
              </a:solidFill>
            </a:endParaRPr>
          </a:p>
          <a:p>
            <a:pPr indent="0" lvl="0" marL="91440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ca" sz="2200">
                <a:solidFill>
                  <a:schemeClr val="dk2"/>
                </a:solidFill>
              </a:rPr>
              <a:t>Recuerdo </a:t>
            </a:r>
            <a:r>
              <a:rPr b="1" i="1" lang="ca" sz="2200" u="sng">
                <a:solidFill>
                  <a:schemeClr val="dk2"/>
                </a:solidFill>
              </a:rPr>
              <a:t>haber dejado</a:t>
            </a:r>
            <a:r>
              <a:rPr i="1" lang="ca" sz="2200">
                <a:solidFill>
                  <a:schemeClr val="dk2"/>
                </a:solidFill>
              </a:rPr>
              <a:t> las llaves encima de la </a:t>
            </a:r>
            <a:r>
              <a:rPr i="1" lang="ca" sz="2200">
                <a:solidFill>
                  <a:schemeClr val="dk2"/>
                </a:solidFill>
              </a:rPr>
              <a:t>cómoda.</a:t>
            </a:r>
            <a:endParaRPr i="1" sz="22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