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Tomorrow Semi Bold"/>
      <p:regular r:id="rId17"/>
    </p:embeddedFont>
    <p:embeddedFont>
      <p:font typeface="Tomorrow Semi Bold"/>
      <p:regular r:id="rId18"/>
    </p:embeddedFont>
    <p:embeddedFont>
      <p:font typeface="Tomorrow Semi Bold"/>
      <p:regular r:id="rId19"/>
    </p:embeddedFont>
    <p:embeddedFont>
      <p:font typeface="Tomorrow Semi Bold"/>
      <p:regular r:id="rId20"/>
    </p:embeddedFont>
    <p:embeddedFont>
      <p:font typeface="Tomorrow"/>
      <p:regular r:id="rId21"/>
    </p:embeddedFont>
    <p:embeddedFont>
      <p:font typeface="Tomorrow"/>
      <p:regular r:id="rId22"/>
    </p:embeddedFont>
    <p:embeddedFont>
      <p:font typeface="Tomorrow"/>
      <p:regular r:id="rId23"/>
    </p:embeddedFont>
    <p:embeddedFont>
      <p:font typeface="Tomorrow"/>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image" Target="../media/image-6-5.png"/><Relationship Id="rId6" Type="http://schemas.openxmlformats.org/officeDocument/2006/relationships/image" Target="../media/image-6-6.svg"/><Relationship Id="rId7" Type="http://schemas.openxmlformats.org/officeDocument/2006/relationships/image" Target="../media/image-6-7.png"/><Relationship Id="rId8" Type="http://schemas.openxmlformats.org/officeDocument/2006/relationships/image" Target="../media/image-6-8.sv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image" Target="../media/image-7-7.png"/><Relationship Id="rId8" Type="http://schemas.openxmlformats.org/officeDocument/2006/relationships/image" Target="../media/image-7-8.svg"/><Relationship Id="rId9" Type="http://schemas.openxmlformats.org/officeDocument/2006/relationships/slideLayout" Target="../slideLayouts/slideLayout8.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slideLayout" Target="../slideLayouts/slideLayout9.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image" Target="../media/image-9-10.svg"/><Relationship Id="rId11" Type="http://schemas.openxmlformats.org/officeDocument/2006/relationships/slideLayout" Target="../slideLayouts/slideLayout10.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755696"/>
            <a:ext cx="13042821" cy="1240155"/>
          </a:xfrm>
          <a:prstGeom prst="rect">
            <a:avLst/>
          </a:prstGeom>
          <a:noFill/>
          <a:ln/>
        </p:spPr>
        <p:txBody>
          <a:bodyPr wrap="square" lIns="0" tIns="0" rIns="0" bIns="0" rtlCol="0" anchor="t"/>
          <a:lstStyle/>
          <a:p>
            <a:pPr algn="l" indent="0" marL="0">
              <a:lnSpc>
                <a:spcPts val="4850"/>
              </a:lnSpc>
              <a:buNone/>
            </a:pPr>
            <a:r>
              <a:rPr lang="en-US" sz="3900" dirty="0">
                <a:solidFill>
                  <a:srgbClr val="1D1D1B"/>
                </a:solidFill>
                <a:latin typeface="Tomorrow Semi Bold" pitchFamily="34" charset="0"/>
                <a:ea typeface="Tomorrow Semi Bold" pitchFamily="34" charset="-122"/>
                <a:cs typeface="Tomorrow Semi Bold" pitchFamily="34" charset="-120"/>
              </a:rPr>
              <a:t>Aplicació de processos educatius i socialitzadors a la infància i la juventut</a:t>
            </a:r>
            <a:endParaRPr lang="en-US" sz="3900" dirty="0"/>
          </a:p>
        </p:txBody>
      </p:sp>
      <p:sp>
        <p:nvSpPr>
          <p:cNvPr id="3" name="Text 1"/>
          <p:cNvSpPr/>
          <p:nvPr/>
        </p:nvSpPr>
        <p:spPr>
          <a:xfrm>
            <a:off x="793790" y="3392686"/>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61615C"/>
                </a:solidFill>
                <a:latin typeface="Tomorrow" pitchFamily="34" charset="0"/>
                <a:ea typeface="Tomorrow" pitchFamily="34" charset="-122"/>
                <a:cs typeface="Tomorrow" pitchFamily="34" charset="-120"/>
              </a:rPr>
              <a:t>En la societat actual, s'han distingit diferents tipus d'educació que es van donant al llarg de la vida de l'ésser humà. Juntament amb aquests tipus d'educació, apareixen diferents agents socialitzadors, com en un primer moment serà la família, després l'escola i altres que s'explicaran al llarg d'aquest capítol.</a:t>
            </a:r>
            <a:endParaRPr lang="en-US" sz="1550" dirty="0"/>
          </a:p>
        </p:txBody>
      </p:sp>
      <p:sp>
        <p:nvSpPr>
          <p:cNvPr id="4" name="Text 2"/>
          <p:cNvSpPr/>
          <p:nvPr/>
        </p:nvSpPr>
        <p:spPr>
          <a:xfrm>
            <a:off x="793790" y="4568547"/>
            <a:ext cx="13042821" cy="1905238"/>
          </a:xfrm>
          <a:prstGeom prst="rect">
            <a:avLst/>
          </a:prstGeom>
          <a:noFill/>
          <a:ln/>
        </p:spPr>
        <p:txBody>
          <a:bodyPr wrap="square" lIns="0" tIns="0" rIns="0" bIns="0" rtlCol="0" anchor="t"/>
          <a:lstStyle/>
          <a:p>
            <a:pPr algn="l" indent="0" marL="0">
              <a:lnSpc>
                <a:spcPts val="2500"/>
              </a:lnSpc>
              <a:buNone/>
            </a:pPr>
            <a:r>
              <a:rPr lang="en-US" sz="1550" dirty="0">
                <a:solidFill>
                  <a:srgbClr val="61615C"/>
                </a:solidFill>
                <a:latin typeface="Tomorrow" pitchFamily="34" charset="0"/>
                <a:ea typeface="Tomorrow" pitchFamily="34" charset="-122"/>
                <a:cs typeface="Tomorrow" pitchFamily="34" charset="-120"/>
              </a:rPr>
              <a:t>El procés de socialització en la infància, adolescència i joventut comporta uns elements i factors de suport i risc. D'altra banda, es presenten en aquest capítol les causes i conseqüències de la inadaptació social d'infants i joves en l'àmbit educatiu i, per consegüent, en la societat. Per això, s'exposen les maneres d'intervenció educativa en el procés de socialització. Es fa necessari en tot procés educatiu i social tenir present una educació basada en valors, els quals s'apliquen també a les activitats de temps lliure, adoptant un paper molt important l'actuació de les persones monitores. En el present capítol, es presenten una valoració i uns mètodes de participació en el temps lliure educatiu.</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41722" y="386477"/>
            <a:ext cx="4953714" cy="345043"/>
          </a:xfrm>
          <a:prstGeom prst="rect">
            <a:avLst/>
          </a:prstGeom>
          <a:noFill/>
          <a:ln/>
        </p:spPr>
        <p:txBody>
          <a:bodyPr wrap="none" lIns="0" tIns="0" rIns="0" bIns="0" rtlCol="0" anchor="t"/>
          <a:lstStyle/>
          <a:p>
            <a:pPr algn="l" indent="0" marL="0">
              <a:lnSpc>
                <a:spcPts val="2700"/>
              </a:lnSpc>
              <a:buNone/>
            </a:pPr>
            <a:r>
              <a:rPr lang="en-US" sz="2150" dirty="0">
                <a:solidFill>
                  <a:srgbClr val="1D1D1B"/>
                </a:solidFill>
                <a:latin typeface="Tomorrow Semi Bold" pitchFamily="34" charset="0"/>
                <a:ea typeface="Tomorrow Semi Bold" pitchFamily="34" charset="-122"/>
                <a:cs typeface="Tomorrow Semi Bold" pitchFamily="34" charset="-120"/>
              </a:rPr>
              <a:t>Temps Lliure Educatiu i Participació</a:t>
            </a:r>
            <a:endParaRPr lang="en-US" sz="2150" dirty="0"/>
          </a:p>
        </p:txBody>
      </p:sp>
      <p:sp>
        <p:nvSpPr>
          <p:cNvPr id="3" name="Text 1"/>
          <p:cNvSpPr/>
          <p:nvPr/>
        </p:nvSpPr>
        <p:spPr>
          <a:xfrm>
            <a:off x="441722" y="952381"/>
            <a:ext cx="13746956"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Actualment, les activitats d'oci es converteixen en potents agents socialitzadors, a causa de l'augment d'hores dedicades a elles i a la certa desresponsabilització dels agents tradicionals. Tot allò que té lloc en el temps lliure dóna lloc a l'adquisició de valors i models de conducta d'infants, adolescents i joves.</a:t>
            </a:r>
            <a:endParaRPr lang="en-US" sz="850" dirty="0"/>
          </a:p>
        </p:txBody>
      </p:sp>
      <p:sp>
        <p:nvSpPr>
          <p:cNvPr id="4" name="Text 2"/>
          <p:cNvSpPr/>
          <p:nvPr/>
        </p:nvSpPr>
        <p:spPr>
          <a:xfrm>
            <a:off x="441722" y="1471374"/>
            <a:ext cx="2980849" cy="206931"/>
          </a:xfrm>
          <a:prstGeom prst="rect">
            <a:avLst/>
          </a:prstGeom>
          <a:noFill/>
          <a:ln/>
        </p:spPr>
        <p:txBody>
          <a:bodyPr wrap="none" lIns="0" tIns="0" rIns="0" bIns="0" rtlCol="0" anchor="t"/>
          <a:lstStyle/>
          <a:p>
            <a:pPr algn="l" indent="0" marL="0">
              <a:lnSpc>
                <a:spcPts val="1600"/>
              </a:lnSpc>
              <a:buNone/>
            </a:pPr>
            <a:r>
              <a:rPr lang="en-US" sz="1300" dirty="0">
                <a:solidFill>
                  <a:srgbClr val="1D1D1B"/>
                </a:solidFill>
                <a:latin typeface="Tomorrow Semi Bold" pitchFamily="34" charset="0"/>
                <a:ea typeface="Tomorrow Semi Bold" pitchFamily="34" charset="-122"/>
                <a:cs typeface="Tomorrow Semi Bold" pitchFamily="34" charset="-120"/>
              </a:rPr>
              <a:t>Actuació de les Persones Monitores</a:t>
            </a:r>
            <a:endParaRPr lang="en-US" sz="1300" dirty="0"/>
          </a:p>
        </p:txBody>
      </p:sp>
      <p:sp>
        <p:nvSpPr>
          <p:cNvPr id="5" name="Text 3"/>
          <p:cNvSpPr/>
          <p:nvPr/>
        </p:nvSpPr>
        <p:spPr>
          <a:xfrm>
            <a:off x="441722" y="1843921"/>
            <a:ext cx="13746956"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Les persones monitores són les que passen més temps amb els infants i els joves, són les dinamitzadores i coordinadores de les activitats, la figura adulta principal en les activitats de temps lliure, per tant, són les majors transmissores dels valors durant tota la seva actuació.</a:t>
            </a:r>
            <a:endParaRPr lang="en-US" sz="850" dirty="0"/>
          </a:p>
        </p:txBody>
      </p:sp>
      <p:sp>
        <p:nvSpPr>
          <p:cNvPr id="6" name="Text 4"/>
          <p:cNvSpPr/>
          <p:nvPr/>
        </p:nvSpPr>
        <p:spPr>
          <a:xfrm>
            <a:off x="607338" y="2445663"/>
            <a:ext cx="13581340"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"La persona monitora és una treballadora (voluntària o professional) que exerceix una funció fonamentalment dinamitzadora en els grups on intervé, que aporta els seus coneixements, aplica els seus mètodes i estratègies que ajuden al desenvolupament del grup." - Víctor J. Ventosa</a:t>
            </a:r>
            <a:endParaRPr lang="en-US" sz="850" dirty="0"/>
          </a:p>
        </p:txBody>
      </p:sp>
      <p:sp>
        <p:nvSpPr>
          <p:cNvPr id="7" name="Shape 5"/>
          <p:cNvSpPr/>
          <p:nvPr/>
        </p:nvSpPr>
        <p:spPr>
          <a:xfrm>
            <a:off x="441722" y="2321481"/>
            <a:ext cx="15240" cy="601742"/>
          </a:xfrm>
          <a:prstGeom prst="rect">
            <a:avLst/>
          </a:prstGeom>
          <a:solidFill>
            <a:srgbClr val="1D1D1B"/>
          </a:solidFill>
          <a:ln/>
        </p:spPr>
      </p:sp>
      <p:sp>
        <p:nvSpPr>
          <p:cNvPr id="8" name="Text 6"/>
          <p:cNvSpPr/>
          <p:nvPr/>
        </p:nvSpPr>
        <p:spPr>
          <a:xfrm>
            <a:off x="441722" y="3088838"/>
            <a:ext cx="3557707" cy="206931"/>
          </a:xfrm>
          <a:prstGeom prst="rect">
            <a:avLst/>
          </a:prstGeom>
          <a:noFill/>
          <a:ln/>
        </p:spPr>
        <p:txBody>
          <a:bodyPr wrap="none" lIns="0" tIns="0" rIns="0" bIns="0" rtlCol="0" anchor="t"/>
          <a:lstStyle/>
          <a:p>
            <a:pPr algn="l" indent="0" marL="0">
              <a:lnSpc>
                <a:spcPts val="1600"/>
              </a:lnSpc>
              <a:buNone/>
            </a:pPr>
            <a:r>
              <a:rPr lang="en-US" sz="1300" dirty="0">
                <a:solidFill>
                  <a:srgbClr val="1D1D1B"/>
                </a:solidFill>
                <a:latin typeface="Tomorrow Semi Bold" pitchFamily="34" charset="0"/>
                <a:ea typeface="Tomorrow Semi Bold" pitchFamily="34" charset="-122"/>
                <a:cs typeface="Tomorrow Semi Bold" pitchFamily="34" charset="-120"/>
              </a:rPr>
              <a:t>Organitzacions i Activitats de Temps Lliure</a:t>
            </a:r>
            <a:endParaRPr lang="en-US" sz="1300" dirty="0"/>
          </a:p>
        </p:txBody>
      </p:sp>
      <p:sp>
        <p:nvSpPr>
          <p:cNvPr id="9" name="Text 7"/>
          <p:cNvSpPr/>
          <p:nvPr/>
        </p:nvSpPr>
        <p:spPr>
          <a:xfrm>
            <a:off x="441722" y="3599378"/>
            <a:ext cx="1705570"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Campaments o Colònies</a:t>
            </a:r>
            <a:endParaRPr lang="en-US" sz="1050" dirty="0"/>
          </a:p>
        </p:txBody>
      </p:sp>
      <p:sp>
        <p:nvSpPr>
          <p:cNvPr id="10" name="Text 8"/>
          <p:cNvSpPr/>
          <p:nvPr/>
        </p:nvSpPr>
        <p:spPr>
          <a:xfrm>
            <a:off x="441722" y="3837980"/>
            <a:ext cx="3333155" cy="530066"/>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Potencien valors com la responsabilitat personal, la ciutadania, la integració, la pau, el companyerisme, la conscienciació de temes socials, la tolerància, el diàleg i el sentit crític.</a:t>
            </a:r>
            <a:endParaRPr lang="en-US" sz="850" dirty="0"/>
          </a:p>
        </p:txBody>
      </p:sp>
      <p:sp>
        <p:nvSpPr>
          <p:cNvPr id="11" name="Text 9"/>
          <p:cNvSpPr/>
          <p:nvPr/>
        </p:nvSpPr>
        <p:spPr>
          <a:xfrm>
            <a:off x="3912870" y="3599378"/>
            <a:ext cx="1380411"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Ludoteques</a:t>
            </a:r>
            <a:endParaRPr lang="en-US" sz="1050" dirty="0"/>
          </a:p>
        </p:txBody>
      </p:sp>
      <p:sp>
        <p:nvSpPr>
          <p:cNvPr id="12" name="Text 10"/>
          <p:cNvSpPr/>
          <p:nvPr/>
        </p:nvSpPr>
        <p:spPr>
          <a:xfrm>
            <a:off x="3912870" y="3837980"/>
            <a:ext cx="3333274" cy="530066"/>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Són espais per educar en el temps lliure a través del joc, el qual contribueix al desenvolupament de la persona i promou valors de cooperació, respecte, tolerància i igualtat.</a:t>
            </a:r>
            <a:endParaRPr lang="en-US" sz="850" dirty="0"/>
          </a:p>
        </p:txBody>
      </p:sp>
      <p:sp>
        <p:nvSpPr>
          <p:cNvPr id="13" name="Text 11"/>
          <p:cNvSpPr/>
          <p:nvPr/>
        </p:nvSpPr>
        <p:spPr>
          <a:xfrm>
            <a:off x="7384137" y="3599378"/>
            <a:ext cx="1380411"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Granges Escoles</a:t>
            </a:r>
            <a:endParaRPr lang="en-US" sz="1050" dirty="0"/>
          </a:p>
        </p:txBody>
      </p:sp>
      <p:sp>
        <p:nvSpPr>
          <p:cNvPr id="14" name="Text 12"/>
          <p:cNvSpPr/>
          <p:nvPr/>
        </p:nvSpPr>
        <p:spPr>
          <a:xfrm>
            <a:off x="7384137" y="3837980"/>
            <a:ext cx="3333274" cy="530066"/>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Els infants estan en contacte directe amb la naturalesa i amb els animals, als quals aprenen a respectar. Adquireixen valors humans de respecte, tolerància i convivència.</a:t>
            </a:r>
            <a:endParaRPr lang="en-US" sz="850" dirty="0"/>
          </a:p>
        </p:txBody>
      </p:sp>
      <p:sp>
        <p:nvSpPr>
          <p:cNvPr id="15" name="Text 13"/>
          <p:cNvSpPr/>
          <p:nvPr/>
        </p:nvSpPr>
        <p:spPr>
          <a:xfrm>
            <a:off x="10855404" y="3599378"/>
            <a:ext cx="1447205"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Activitats Esportives</a:t>
            </a:r>
            <a:endParaRPr lang="en-US" sz="1050" dirty="0"/>
          </a:p>
        </p:txBody>
      </p:sp>
      <p:sp>
        <p:nvSpPr>
          <p:cNvPr id="16" name="Text 14"/>
          <p:cNvSpPr/>
          <p:nvPr/>
        </p:nvSpPr>
        <p:spPr>
          <a:xfrm>
            <a:off x="10855404" y="3837980"/>
            <a:ext cx="3333274"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Infants i joves desenvolupen, en aquestes activitats, valors socials de respecte, amistat i companyerisme.</a:t>
            </a:r>
            <a:endParaRPr lang="en-US" sz="850" dirty="0"/>
          </a:p>
        </p:txBody>
      </p:sp>
      <p:sp>
        <p:nvSpPr>
          <p:cNvPr id="17" name="Text 15"/>
          <p:cNvSpPr/>
          <p:nvPr/>
        </p:nvSpPr>
        <p:spPr>
          <a:xfrm>
            <a:off x="441722" y="4533662"/>
            <a:ext cx="2000607" cy="206931"/>
          </a:xfrm>
          <a:prstGeom prst="rect">
            <a:avLst/>
          </a:prstGeom>
          <a:noFill/>
          <a:ln/>
        </p:spPr>
        <p:txBody>
          <a:bodyPr wrap="none" lIns="0" tIns="0" rIns="0" bIns="0" rtlCol="0" anchor="t"/>
          <a:lstStyle/>
          <a:p>
            <a:pPr algn="l" indent="0" marL="0">
              <a:lnSpc>
                <a:spcPts val="1600"/>
              </a:lnSpc>
              <a:buNone/>
            </a:pPr>
            <a:r>
              <a:rPr lang="en-US" sz="1300" dirty="0">
                <a:solidFill>
                  <a:srgbClr val="1D1D1B"/>
                </a:solidFill>
                <a:latin typeface="Tomorrow Semi Bold" pitchFamily="34" charset="0"/>
                <a:ea typeface="Tomorrow Semi Bold" pitchFamily="34" charset="-122"/>
                <a:cs typeface="Tomorrow Semi Bold" pitchFamily="34" charset="-120"/>
              </a:rPr>
              <a:t>Mètodes de Participació</a:t>
            </a:r>
            <a:endParaRPr lang="en-US" sz="1300" dirty="0"/>
          </a:p>
        </p:txBody>
      </p:sp>
      <p:sp>
        <p:nvSpPr>
          <p:cNvPr id="18" name="Text 16"/>
          <p:cNvSpPr/>
          <p:nvPr/>
        </p:nvSpPr>
        <p:spPr>
          <a:xfrm>
            <a:off x="441722" y="4906208"/>
            <a:ext cx="13746956"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La participació es dóna des del procés de formació d'opinió fins a la capacitat de prendre una decisió en assumptes que, de forma directa o indirecta, afecten a una persona, grup o a la societat. Una de les eines més valuoses que existeixen en la participació social és el diàleg, que dóna a conèixer i legitima les distintes opinions respecte a un tema concret.</a:t>
            </a:r>
            <a:endParaRPr lang="en-US" sz="850" dirty="0"/>
          </a:p>
        </p:txBody>
      </p:sp>
      <p:sp>
        <p:nvSpPr>
          <p:cNvPr id="19" name="Shape 17"/>
          <p:cNvSpPr/>
          <p:nvPr/>
        </p:nvSpPr>
        <p:spPr>
          <a:xfrm>
            <a:off x="441722" y="5383768"/>
            <a:ext cx="6818233" cy="1174433"/>
          </a:xfrm>
          <a:prstGeom prst="roundRect">
            <a:avLst>
              <a:gd name="adj" fmla="val 1410"/>
            </a:avLst>
          </a:prstGeom>
          <a:solidFill>
            <a:srgbClr val="FCFCFC"/>
          </a:solidFill>
          <a:ln w="15240">
            <a:solidFill>
              <a:srgbClr val="D6D0D0"/>
            </a:solidFill>
            <a:prstDash val="solid"/>
          </a:ln>
        </p:spPr>
      </p:sp>
      <p:sp>
        <p:nvSpPr>
          <p:cNvPr id="20" name="Shape 18"/>
          <p:cNvSpPr/>
          <p:nvPr/>
        </p:nvSpPr>
        <p:spPr>
          <a:xfrm>
            <a:off x="456962" y="5399008"/>
            <a:ext cx="6787753" cy="331232"/>
          </a:xfrm>
          <a:prstGeom prst="rect">
            <a:avLst/>
          </a:prstGeom>
          <a:solidFill>
            <a:srgbClr val="F0EAEA"/>
          </a:solidFill>
          <a:ln/>
        </p:spPr>
      </p:sp>
      <p:sp>
        <p:nvSpPr>
          <p:cNvPr id="21" name="Text 19"/>
          <p:cNvSpPr/>
          <p:nvPr/>
        </p:nvSpPr>
        <p:spPr>
          <a:xfrm>
            <a:off x="3767971" y="5461040"/>
            <a:ext cx="165616" cy="207050"/>
          </a:xfrm>
          <a:prstGeom prst="rect">
            <a:avLst/>
          </a:prstGeom>
          <a:noFill/>
          <a:ln/>
        </p:spPr>
        <p:txBody>
          <a:bodyPr wrap="none" lIns="0" tIns="0" rIns="0" bIns="0" rtlCol="0" anchor="t"/>
          <a:lstStyle/>
          <a:p>
            <a:pPr algn="l" indent="0" marL="0">
              <a:lnSpc>
                <a:spcPts val="1300"/>
              </a:lnSpc>
              <a:buNone/>
            </a:pPr>
            <a:r>
              <a:rPr lang="en-US" sz="1300" dirty="0">
                <a:solidFill>
                  <a:srgbClr val="61615C"/>
                </a:solidFill>
                <a:latin typeface="Tomorrow Semi Bold" pitchFamily="34" charset="0"/>
                <a:ea typeface="Tomorrow Semi Bold" pitchFamily="34" charset="-122"/>
                <a:cs typeface="Tomorrow Semi Bold" pitchFamily="34" charset="-120"/>
              </a:rPr>
              <a:t>1</a:t>
            </a:r>
            <a:endParaRPr lang="en-US" sz="1300" dirty="0"/>
          </a:p>
        </p:txBody>
      </p:sp>
      <p:sp>
        <p:nvSpPr>
          <p:cNvPr id="22" name="Text 20"/>
          <p:cNvSpPr/>
          <p:nvPr/>
        </p:nvSpPr>
        <p:spPr>
          <a:xfrm>
            <a:off x="567333" y="5840611"/>
            <a:ext cx="1613892"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Piràmide o Bola de Neu</a:t>
            </a:r>
            <a:endParaRPr lang="en-US" sz="1050" dirty="0"/>
          </a:p>
        </p:txBody>
      </p:sp>
      <p:sp>
        <p:nvSpPr>
          <p:cNvPr id="23" name="Text 21"/>
          <p:cNvSpPr/>
          <p:nvPr/>
        </p:nvSpPr>
        <p:spPr>
          <a:xfrm>
            <a:off x="567333" y="6079212"/>
            <a:ext cx="6567011"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Intercanvi d'idees o solucions sobre un tema determinat. Les parelles es reuneixen amb altres parelles fins que tot el grup debat el tema.</a:t>
            </a:r>
            <a:endParaRPr lang="en-US" sz="850" dirty="0"/>
          </a:p>
        </p:txBody>
      </p:sp>
      <p:sp>
        <p:nvSpPr>
          <p:cNvPr id="24" name="Shape 22"/>
          <p:cNvSpPr/>
          <p:nvPr/>
        </p:nvSpPr>
        <p:spPr>
          <a:xfrm>
            <a:off x="7370326" y="5383768"/>
            <a:ext cx="6818352" cy="1174433"/>
          </a:xfrm>
          <a:prstGeom prst="roundRect">
            <a:avLst>
              <a:gd name="adj" fmla="val 1410"/>
            </a:avLst>
          </a:prstGeom>
          <a:solidFill>
            <a:srgbClr val="FCFCFC"/>
          </a:solidFill>
          <a:ln w="15240">
            <a:solidFill>
              <a:srgbClr val="D6D0D0"/>
            </a:solidFill>
            <a:prstDash val="solid"/>
          </a:ln>
        </p:spPr>
      </p:sp>
      <p:sp>
        <p:nvSpPr>
          <p:cNvPr id="25" name="Shape 23"/>
          <p:cNvSpPr/>
          <p:nvPr/>
        </p:nvSpPr>
        <p:spPr>
          <a:xfrm>
            <a:off x="7385566" y="5399008"/>
            <a:ext cx="6787872" cy="331232"/>
          </a:xfrm>
          <a:prstGeom prst="rect">
            <a:avLst/>
          </a:prstGeom>
          <a:solidFill>
            <a:srgbClr val="F0EAEA"/>
          </a:solidFill>
          <a:ln/>
        </p:spPr>
      </p:sp>
      <p:sp>
        <p:nvSpPr>
          <p:cNvPr id="26" name="Text 24"/>
          <p:cNvSpPr/>
          <p:nvPr/>
        </p:nvSpPr>
        <p:spPr>
          <a:xfrm>
            <a:off x="10696694" y="5461040"/>
            <a:ext cx="165616" cy="207050"/>
          </a:xfrm>
          <a:prstGeom prst="rect">
            <a:avLst/>
          </a:prstGeom>
          <a:noFill/>
          <a:ln/>
        </p:spPr>
        <p:txBody>
          <a:bodyPr wrap="none" lIns="0" tIns="0" rIns="0" bIns="0" rtlCol="0" anchor="t"/>
          <a:lstStyle/>
          <a:p>
            <a:pPr algn="l" indent="0" marL="0">
              <a:lnSpc>
                <a:spcPts val="1300"/>
              </a:lnSpc>
              <a:buNone/>
            </a:pPr>
            <a:r>
              <a:rPr lang="en-US" sz="1300" dirty="0">
                <a:solidFill>
                  <a:srgbClr val="61615C"/>
                </a:solidFill>
                <a:latin typeface="Tomorrow Semi Bold" pitchFamily="34" charset="0"/>
                <a:ea typeface="Tomorrow Semi Bold" pitchFamily="34" charset="-122"/>
                <a:cs typeface="Tomorrow Semi Bold" pitchFamily="34" charset="-120"/>
              </a:rPr>
              <a:t>2</a:t>
            </a:r>
            <a:endParaRPr lang="en-US" sz="1300" dirty="0"/>
          </a:p>
        </p:txBody>
      </p:sp>
      <p:sp>
        <p:nvSpPr>
          <p:cNvPr id="27" name="Text 25"/>
          <p:cNvSpPr/>
          <p:nvPr/>
        </p:nvSpPr>
        <p:spPr>
          <a:xfrm>
            <a:off x="7495937" y="5840611"/>
            <a:ext cx="1380411"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Tècnica Quatre</a:t>
            </a:r>
            <a:endParaRPr lang="en-US" sz="1050" dirty="0"/>
          </a:p>
        </p:txBody>
      </p:sp>
      <p:sp>
        <p:nvSpPr>
          <p:cNvPr id="28" name="Text 26"/>
          <p:cNvSpPr/>
          <p:nvPr/>
        </p:nvSpPr>
        <p:spPr>
          <a:xfrm>
            <a:off x="7495937" y="6079212"/>
            <a:ext cx="6567130"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Cada infant rep quatre fitxes de colors diferents. Quan es fa una pregunta, cadascú respon posant de forma visible la fitxa adequada i després explica la seva decisió.</a:t>
            </a:r>
            <a:endParaRPr lang="en-US" sz="850" dirty="0"/>
          </a:p>
        </p:txBody>
      </p:sp>
      <p:sp>
        <p:nvSpPr>
          <p:cNvPr id="29" name="Shape 27"/>
          <p:cNvSpPr/>
          <p:nvPr/>
        </p:nvSpPr>
        <p:spPr>
          <a:xfrm>
            <a:off x="441722" y="6668572"/>
            <a:ext cx="6818233" cy="1174433"/>
          </a:xfrm>
          <a:prstGeom prst="roundRect">
            <a:avLst>
              <a:gd name="adj" fmla="val 1410"/>
            </a:avLst>
          </a:prstGeom>
          <a:solidFill>
            <a:srgbClr val="FCFCFC"/>
          </a:solidFill>
          <a:ln w="15240">
            <a:solidFill>
              <a:srgbClr val="D6D0D0"/>
            </a:solidFill>
            <a:prstDash val="solid"/>
          </a:ln>
        </p:spPr>
      </p:sp>
      <p:sp>
        <p:nvSpPr>
          <p:cNvPr id="30" name="Shape 28"/>
          <p:cNvSpPr/>
          <p:nvPr/>
        </p:nvSpPr>
        <p:spPr>
          <a:xfrm>
            <a:off x="456962" y="6683812"/>
            <a:ext cx="6787753" cy="331232"/>
          </a:xfrm>
          <a:prstGeom prst="rect">
            <a:avLst/>
          </a:prstGeom>
          <a:solidFill>
            <a:srgbClr val="F0EAEA"/>
          </a:solidFill>
          <a:ln/>
        </p:spPr>
      </p:sp>
      <p:sp>
        <p:nvSpPr>
          <p:cNvPr id="31" name="Text 29"/>
          <p:cNvSpPr/>
          <p:nvPr/>
        </p:nvSpPr>
        <p:spPr>
          <a:xfrm>
            <a:off x="3767971" y="6745843"/>
            <a:ext cx="165616" cy="207050"/>
          </a:xfrm>
          <a:prstGeom prst="rect">
            <a:avLst/>
          </a:prstGeom>
          <a:noFill/>
          <a:ln/>
        </p:spPr>
        <p:txBody>
          <a:bodyPr wrap="none" lIns="0" tIns="0" rIns="0" bIns="0" rtlCol="0" anchor="t"/>
          <a:lstStyle/>
          <a:p>
            <a:pPr algn="l" indent="0" marL="0">
              <a:lnSpc>
                <a:spcPts val="1300"/>
              </a:lnSpc>
              <a:buNone/>
            </a:pPr>
            <a:r>
              <a:rPr lang="en-US" sz="1300" dirty="0">
                <a:solidFill>
                  <a:srgbClr val="61615C"/>
                </a:solidFill>
                <a:latin typeface="Tomorrow Semi Bold" pitchFamily="34" charset="0"/>
                <a:ea typeface="Tomorrow Semi Bold" pitchFamily="34" charset="-122"/>
                <a:cs typeface="Tomorrow Semi Bold" pitchFamily="34" charset="-120"/>
              </a:rPr>
              <a:t>3</a:t>
            </a:r>
            <a:endParaRPr lang="en-US" sz="1300" dirty="0"/>
          </a:p>
        </p:txBody>
      </p:sp>
      <p:sp>
        <p:nvSpPr>
          <p:cNvPr id="32" name="Text 30"/>
          <p:cNvSpPr/>
          <p:nvPr/>
        </p:nvSpPr>
        <p:spPr>
          <a:xfrm>
            <a:off x="567333" y="7125414"/>
            <a:ext cx="1380411"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Mètode 635</a:t>
            </a:r>
            <a:endParaRPr lang="en-US" sz="1050" dirty="0"/>
          </a:p>
        </p:txBody>
      </p:sp>
      <p:sp>
        <p:nvSpPr>
          <p:cNvPr id="33" name="Text 31"/>
          <p:cNvSpPr/>
          <p:nvPr/>
        </p:nvSpPr>
        <p:spPr>
          <a:xfrm>
            <a:off x="567333" y="7364016"/>
            <a:ext cx="6567011"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6 persones escriuen 3 idees en 5 minuts. Després passen la seva fulla al company del costat i es repeteix el procés, generant 108 idees en mitja hora.</a:t>
            </a:r>
            <a:endParaRPr lang="en-US" sz="850" dirty="0"/>
          </a:p>
        </p:txBody>
      </p:sp>
      <p:sp>
        <p:nvSpPr>
          <p:cNvPr id="34" name="Shape 32"/>
          <p:cNvSpPr/>
          <p:nvPr/>
        </p:nvSpPr>
        <p:spPr>
          <a:xfrm>
            <a:off x="7370326" y="6668572"/>
            <a:ext cx="6818352" cy="1174433"/>
          </a:xfrm>
          <a:prstGeom prst="roundRect">
            <a:avLst>
              <a:gd name="adj" fmla="val 1410"/>
            </a:avLst>
          </a:prstGeom>
          <a:solidFill>
            <a:srgbClr val="FCFCFC"/>
          </a:solidFill>
          <a:ln w="15240">
            <a:solidFill>
              <a:srgbClr val="D6D0D0"/>
            </a:solidFill>
            <a:prstDash val="solid"/>
          </a:ln>
        </p:spPr>
      </p:sp>
      <p:sp>
        <p:nvSpPr>
          <p:cNvPr id="35" name="Shape 33"/>
          <p:cNvSpPr/>
          <p:nvPr/>
        </p:nvSpPr>
        <p:spPr>
          <a:xfrm>
            <a:off x="7385566" y="6683812"/>
            <a:ext cx="6787872" cy="331232"/>
          </a:xfrm>
          <a:prstGeom prst="rect">
            <a:avLst/>
          </a:prstGeom>
          <a:solidFill>
            <a:srgbClr val="F0EAEA"/>
          </a:solidFill>
          <a:ln/>
        </p:spPr>
      </p:sp>
      <p:sp>
        <p:nvSpPr>
          <p:cNvPr id="36" name="Text 34"/>
          <p:cNvSpPr/>
          <p:nvPr/>
        </p:nvSpPr>
        <p:spPr>
          <a:xfrm>
            <a:off x="10696694" y="6745843"/>
            <a:ext cx="165616" cy="207050"/>
          </a:xfrm>
          <a:prstGeom prst="rect">
            <a:avLst/>
          </a:prstGeom>
          <a:noFill/>
          <a:ln/>
        </p:spPr>
        <p:txBody>
          <a:bodyPr wrap="none" lIns="0" tIns="0" rIns="0" bIns="0" rtlCol="0" anchor="t"/>
          <a:lstStyle/>
          <a:p>
            <a:pPr algn="l" indent="0" marL="0">
              <a:lnSpc>
                <a:spcPts val="1300"/>
              </a:lnSpc>
              <a:buNone/>
            </a:pPr>
            <a:r>
              <a:rPr lang="en-US" sz="1300" dirty="0">
                <a:solidFill>
                  <a:srgbClr val="61615C"/>
                </a:solidFill>
                <a:latin typeface="Tomorrow Semi Bold" pitchFamily="34" charset="0"/>
                <a:ea typeface="Tomorrow Semi Bold" pitchFamily="34" charset="-122"/>
                <a:cs typeface="Tomorrow Semi Bold" pitchFamily="34" charset="-120"/>
              </a:rPr>
              <a:t>4</a:t>
            </a:r>
            <a:endParaRPr lang="en-US" sz="1300" dirty="0"/>
          </a:p>
        </p:txBody>
      </p:sp>
      <p:sp>
        <p:nvSpPr>
          <p:cNvPr id="37" name="Text 35"/>
          <p:cNvSpPr/>
          <p:nvPr/>
        </p:nvSpPr>
        <p:spPr>
          <a:xfrm>
            <a:off x="7495937" y="7125414"/>
            <a:ext cx="1763078" cy="172403"/>
          </a:xfrm>
          <a:prstGeom prst="rect">
            <a:avLst/>
          </a:prstGeom>
          <a:noFill/>
          <a:ln/>
        </p:spPr>
        <p:txBody>
          <a:bodyPr wrap="none" lIns="0" tIns="0" rIns="0" bIns="0" rtlCol="0" anchor="t"/>
          <a:lstStyle/>
          <a:p>
            <a:pPr algn="l" indent="0" marL="0">
              <a:lnSpc>
                <a:spcPts val="1350"/>
              </a:lnSpc>
              <a:buNone/>
            </a:pPr>
            <a:r>
              <a:rPr lang="en-US" sz="1050" dirty="0">
                <a:solidFill>
                  <a:srgbClr val="61615C"/>
                </a:solidFill>
                <a:latin typeface="Tomorrow Semi Bold" pitchFamily="34" charset="0"/>
                <a:ea typeface="Tomorrow Semi Bold" pitchFamily="34" charset="-122"/>
                <a:cs typeface="Tomorrow Semi Bold" pitchFamily="34" charset="-120"/>
              </a:rPr>
              <a:t>Trencaclosques de Grups</a:t>
            </a:r>
            <a:endParaRPr lang="en-US" sz="1050" dirty="0"/>
          </a:p>
        </p:txBody>
      </p:sp>
      <p:sp>
        <p:nvSpPr>
          <p:cNvPr id="38" name="Text 36"/>
          <p:cNvSpPr/>
          <p:nvPr/>
        </p:nvSpPr>
        <p:spPr>
          <a:xfrm>
            <a:off x="7495937" y="7364016"/>
            <a:ext cx="6567130" cy="353378"/>
          </a:xfrm>
          <a:prstGeom prst="rect">
            <a:avLst/>
          </a:prstGeom>
          <a:noFill/>
          <a:ln/>
        </p:spPr>
        <p:txBody>
          <a:bodyPr wrap="square" lIns="0" tIns="0" rIns="0" bIns="0" rtlCol="0" anchor="t"/>
          <a:lstStyle/>
          <a:p>
            <a:pPr algn="l" indent="0" marL="0">
              <a:lnSpc>
                <a:spcPts val="1350"/>
              </a:lnSpc>
              <a:buNone/>
            </a:pPr>
            <a:r>
              <a:rPr lang="en-US" sz="850" dirty="0">
                <a:solidFill>
                  <a:srgbClr val="61615C"/>
                </a:solidFill>
                <a:latin typeface="Tomorrow" pitchFamily="34" charset="0"/>
                <a:ea typeface="Tomorrow" pitchFamily="34" charset="-122"/>
                <a:cs typeface="Tomorrow" pitchFamily="34" charset="-120"/>
              </a:rPr>
              <a:t>Es creen petits grups entre els participants. Cada membre es troba amb membres d'altres grups per treballar una part específica i després tornen al seu grup per compartir el coneixement.</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53415" y="600075"/>
            <a:ext cx="12240220" cy="510421"/>
          </a:xfrm>
          <a:prstGeom prst="rect">
            <a:avLst/>
          </a:prstGeom>
          <a:noFill/>
          <a:ln/>
        </p:spPr>
        <p:txBody>
          <a:bodyPr wrap="none" lIns="0" tIns="0" rIns="0" bIns="0" rtlCol="0" anchor="t"/>
          <a:lstStyle/>
          <a:p>
            <a:pPr algn="l" indent="0" marL="0">
              <a:lnSpc>
                <a:spcPts val="4000"/>
              </a:lnSpc>
              <a:buNone/>
            </a:pPr>
            <a:r>
              <a:rPr lang="en-US" sz="3200" dirty="0">
                <a:solidFill>
                  <a:srgbClr val="1D1D1B"/>
                </a:solidFill>
                <a:latin typeface="Tomorrow Semi Bold" pitchFamily="34" charset="0"/>
                <a:ea typeface="Tomorrow Semi Bold" pitchFamily="34" charset="-122"/>
                <a:cs typeface="Tomorrow Semi Bold" pitchFamily="34" charset="-120"/>
              </a:rPr>
              <a:t>Contextos Educatius: Formal, No Formal, Informal i Integral</a:t>
            </a:r>
            <a:endParaRPr lang="en-US" sz="3200" dirty="0"/>
          </a:p>
        </p:txBody>
      </p:sp>
      <p:sp>
        <p:nvSpPr>
          <p:cNvPr id="3" name="Text 1"/>
          <p:cNvSpPr/>
          <p:nvPr/>
        </p:nvSpPr>
        <p:spPr>
          <a:xfrm>
            <a:off x="653415" y="1437203"/>
            <a:ext cx="13323570" cy="1045369"/>
          </a:xfrm>
          <a:prstGeom prst="rect">
            <a:avLst/>
          </a:prstGeom>
          <a:noFill/>
          <a:ln/>
        </p:spPr>
        <p:txBody>
          <a:bodyPr wrap="square" lIns="0" tIns="0" rIns="0" bIns="0" rtlCol="0" anchor="t"/>
          <a:lstStyle/>
          <a:p>
            <a:pPr algn="l" indent="0" marL="0">
              <a:lnSpc>
                <a:spcPts val="2050"/>
              </a:lnSpc>
              <a:buNone/>
            </a:pPr>
            <a:r>
              <a:rPr lang="en-US" sz="1250" dirty="0">
                <a:solidFill>
                  <a:srgbClr val="61615C"/>
                </a:solidFill>
                <a:latin typeface="Tomorrow" pitchFamily="34" charset="0"/>
                <a:ea typeface="Tomorrow" pitchFamily="34" charset="-122"/>
                <a:cs typeface="Tomorrow" pitchFamily="34" charset="-120"/>
              </a:rPr>
              <a:t>L'educació és un procés sociocultural i històric mitjançant el qual es transmeten coneixements, valors, principis, hàbits i costums. Aquest procés fa possible la socialització dels subjectes i permet la continuació i el esdevenir en tota societat. Es considera com a objectiu principal de l'educació possibilitar el desenvolupament i la realització de les persones de manera integrada i en les seves múltiples dimensions, donant així la possibilitat de poder apropar-se d'un llegat cultural que es pugui enriquir a través del desenvolupament de les capacitats pròpies i inherents a les diversitats personals.</a:t>
            </a:r>
            <a:endParaRPr lang="en-US" sz="1250" dirty="0"/>
          </a:p>
        </p:txBody>
      </p:sp>
      <p:sp>
        <p:nvSpPr>
          <p:cNvPr id="4" name="Shape 2"/>
          <p:cNvSpPr/>
          <p:nvPr/>
        </p:nvSpPr>
        <p:spPr>
          <a:xfrm>
            <a:off x="653415" y="2666286"/>
            <a:ext cx="4332208" cy="4085392"/>
          </a:xfrm>
          <a:prstGeom prst="roundRect">
            <a:avLst>
              <a:gd name="adj" fmla="val 600"/>
            </a:avLst>
          </a:prstGeom>
          <a:solidFill>
            <a:srgbClr val="F0EAEA"/>
          </a:solidFill>
          <a:ln/>
        </p:spPr>
      </p:sp>
      <p:sp>
        <p:nvSpPr>
          <p:cNvPr id="5" name="Text 3"/>
          <p:cNvSpPr/>
          <p:nvPr/>
        </p:nvSpPr>
        <p:spPr>
          <a:xfrm>
            <a:off x="816769" y="2829639"/>
            <a:ext cx="2042041" cy="255151"/>
          </a:xfrm>
          <a:prstGeom prst="rect">
            <a:avLst/>
          </a:prstGeom>
          <a:noFill/>
          <a:ln/>
        </p:spPr>
        <p:txBody>
          <a:bodyPr wrap="none" lIns="0" tIns="0" rIns="0" bIns="0" rtlCol="0" anchor="t"/>
          <a:lstStyle/>
          <a:p>
            <a:pPr algn="l" indent="0" marL="0">
              <a:lnSpc>
                <a:spcPts val="2000"/>
              </a:lnSpc>
              <a:buNone/>
            </a:pPr>
            <a:r>
              <a:rPr lang="en-US" sz="1600" dirty="0">
                <a:solidFill>
                  <a:srgbClr val="61615C"/>
                </a:solidFill>
                <a:latin typeface="Tomorrow Semi Bold" pitchFamily="34" charset="0"/>
                <a:ea typeface="Tomorrow Semi Bold" pitchFamily="34" charset="-122"/>
                <a:cs typeface="Tomorrow Semi Bold" pitchFamily="34" charset="-120"/>
              </a:rPr>
              <a:t>Educació Formal</a:t>
            </a:r>
            <a:endParaRPr lang="en-US" sz="1600" dirty="0"/>
          </a:p>
        </p:txBody>
      </p:sp>
      <p:sp>
        <p:nvSpPr>
          <p:cNvPr id="6" name="Text 4"/>
          <p:cNvSpPr/>
          <p:nvPr/>
        </p:nvSpPr>
        <p:spPr>
          <a:xfrm>
            <a:off x="816769" y="3182779"/>
            <a:ext cx="4005501" cy="2090738"/>
          </a:xfrm>
          <a:prstGeom prst="rect">
            <a:avLst/>
          </a:prstGeom>
          <a:noFill/>
          <a:ln/>
        </p:spPr>
        <p:txBody>
          <a:bodyPr wrap="square" lIns="0" tIns="0" rIns="0" bIns="0" rtlCol="0" anchor="t"/>
          <a:lstStyle/>
          <a:p>
            <a:pPr algn="l" indent="0" marL="0">
              <a:lnSpc>
                <a:spcPts val="2050"/>
              </a:lnSpc>
              <a:buNone/>
            </a:pPr>
            <a:r>
              <a:rPr lang="en-US" sz="1250" dirty="0">
                <a:solidFill>
                  <a:srgbClr val="61615C"/>
                </a:solidFill>
                <a:latin typeface="Tomorrow" pitchFamily="34" charset="0"/>
                <a:ea typeface="Tomorrow" pitchFamily="34" charset="-122"/>
                <a:cs typeface="Tomorrow" pitchFamily="34" charset="-120"/>
              </a:rPr>
              <a:t>Fa referència a l'educació que s'imparteix en les institucions educatives com l'escola, l'institut i la universitat, amb les característiques pròpies d'aquestes institucions: coneixements organitzats, graduats al llarg del temps i amb poca flexibilitat per adaptar-se als canvis que esdevenen en la societat. Aquesta educació conclou amb les titulacions oficials.</a:t>
            </a:r>
            <a:endParaRPr lang="en-US" sz="1250" dirty="0"/>
          </a:p>
        </p:txBody>
      </p:sp>
      <p:sp>
        <p:nvSpPr>
          <p:cNvPr id="7" name="Text 5"/>
          <p:cNvSpPr/>
          <p:nvPr/>
        </p:nvSpPr>
        <p:spPr>
          <a:xfrm>
            <a:off x="816769" y="5371505"/>
            <a:ext cx="4005501"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Regulada per lleis educatives</a:t>
            </a:r>
            <a:endParaRPr lang="en-US" sz="1250" dirty="0"/>
          </a:p>
        </p:txBody>
      </p:sp>
      <p:sp>
        <p:nvSpPr>
          <p:cNvPr id="8" name="Text 6"/>
          <p:cNvSpPr/>
          <p:nvPr/>
        </p:nvSpPr>
        <p:spPr>
          <a:xfrm>
            <a:off x="816769" y="5689997"/>
            <a:ext cx="4005501"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Màxima intencionalitat educativa</a:t>
            </a:r>
            <a:endParaRPr lang="en-US" sz="1250" dirty="0"/>
          </a:p>
        </p:txBody>
      </p:sp>
      <p:sp>
        <p:nvSpPr>
          <p:cNvPr id="9" name="Text 7"/>
          <p:cNvSpPr/>
          <p:nvPr/>
        </p:nvSpPr>
        <p:spPr>
          <a:xfrm>
            <a:off x="816769" y="6008489"/>
            <a:ext cx="4005501"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Avaluació explícita dels resultats</a:t>
            </a:r>
            <a:endParaRPr lang="en-US" sz="1250" dirty="0"/>
          </a:p>
        </p:txBody>
      </p:sp>
      <p:sp>
        <p:nvSpPr>
          <p:cNvPr id="10" name="Text 8"/>
          <p:cNvSpPr/>
          <p:nvPr/>
        </p:nvSpPr>
        <p:spPr>
          <a:xfrm>
            <a:off x="816769" y="6326981"/>
            <a:ext cx="4005501"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Els aprenentatges es certifiquen</a:t>
            </a:r>
            <a:endParaRPr lang="en-US" sz="1250" dirty="0"/>
          </a:p>
        </p:txBody>
      </p:sp>
      <p:sp>
        <p:nvSpPr>
          <p:cNvPr id="11" name="Shape 9"/>
          <p:cNvSpPr/>
          <p:nvPr/>
        </p:nvSpPr>
        <p:spPr>
          <a:xfrm>
            <a:off x="5148977" y="2666286"/>
            <a:ext cx="4332327" cy="4085392"/>
          </a:xfrm>
          <a:prstGeom prst="roundRect">
            <a:avLst>
              <a:gd name="adj" fmla="val 600"/>
            </a:avLst>
          </a:prstGeom>
          <a:solidFill>
            <a:srgbClr val="F0EAEA"/>
          </a:solidFill>
          <a:ln/>
        </p:spPr>
      </p:sp>
      <p:sp>
        <p:nvSpPr>
          <p:cNvPr id="12" name="Text 10"/>
          <p:cNvSpPr/>
          <p:nvPr/>
        </p:nvSpPr>
        <p:spPr>
          <a:xfrm>
            <a:off x="5312331" y="2829639"/>
            <a:ext cx="2042041" cy="255151"/>
          </a:xfrm>
          <a:prstGeom prst="rect">
            <a:avLst/>
          </a:prstGeom>
          <a:noFill/>
          <a:ln/>
        </p:spPr>
        <p:txBody>
          <a:bodyPr wrap="none" lIns="0" tIns="0" rIns="0" bIns="0" rtlCol="0" anchor="t"/>
          <a:lstStyle/>
          <a:p>
            <a:pPr algn="l" indent="0" marL="0">
              <a:lnSpc>
                <a:spcPts val="2000"/>
              </a:lnSpc>
              <a:buNone/>
            </a:pPr>
            <a:r>
              <a:rPr lang="en-US" sz="1600" dirty="0">
                <a:solidFill>
                  <a:srgbClr val="61615C"/>
                </a:solidFill>
                <a:latin typeface="Tomorrow Semi Bold" pitchFamily="34" charset="0"/>
                <a:ea typeface="Tomorrow Semi Bold" pitchFamily="34" charset="-122"/>
                <a:cs typeface="Tomorrow Semi Bold" pitchFamily="34" charset="-120"/>
              </a:rPr>
              <a:t>Educació Informal</a:t>
            </a:r>
            <a:endParaRPr lang="en-US" sz="1600" dirty="0"/>
          </a:p>
        </p:txBody>
      </p:sp>
      <p:sp>
        <p:nvSpPr>
          <p:cNvPr id="13" name="Text 11"/>
          <p:cNvSpPr/>
          <p:nvPr/>
        </p:nvSpPr>
        <p:spPr>
          <a:xfrm>
            <a:off x="5312331" y="3182779"/>
            <a:ext cx="4005620" cy="1568053"/>
          </a:xfrm>
          <a:prstGeom prst="rect">
            <a:avLst/>
          </a:prstGeom>
          <a:noFill/>
          <a:ln/>
        </p:spPr>
        <p:txBody>
          <a:bodyPr wrap="square" lIns="0" tIns="0" rIns="0" bIns="0" rtlCol="0" anchor="t"/>
          <a:lstStyle/>
          <a:p>
            <a:pPr algn="l" indent="0" marL="0">
              <a:lnSpc>
                <a:spcPts val="2050"/>
              </a:lnSpc>
              <a:buNone/>
            </a:pPr>
            <a:r>
              <a:rPr lang="en-US" sz="1250" dirty="0">
                <a:solidFill>
                  <a:srgbClr val="61615C"/>
                </a:solidFill>
                <a:latin typeface="Tomorrow" pitchFamily="34" charset="0"/>
                <a:ea typeface="Tomorrow" pitchFamily="34" charset="-122"/>
                <a:cs typeface="Tomorrow" pitchFamily="34" charset="-120"/>
              </a:rPr>
              <a:t>És una educació que no està estructurada en objectius didàctics, durada, ni suport i és asistemàtica. Aquest aprenentatge és el que s'obté fora de qualsevol institució educativa, en la vida quotidiana relacionada amb la família, els mitjans de comunicació i grups de referència.</a:t>
            </a:r>
            <a:endParaRPr lang="en-US" sz="1250" dirty="0"/>
          </a:p>
        </p:txBody>
      </p:sp>
      <p:sp>
        <p:nvSpPr>
          <p:cNvPr id="14" name="Text 12"/>
          <p:cNvSpPr/>
          <p:nvPr/>
        </p:nvSpPr>
        <p:spPr>
          <a:xfrm>
            <a:off x="5312331" y="4848820"/>
            <a:ext cx="4005620" cy="522684"/>
          </a:xfrm>
          <a:prstGeom prst="rect">
            <a:avLst/>
          </a:prstGeom>
          <a:noFill/>
          <a:ln/>
        </p:spPr>
        <p:txBody>
          <a:bodyPr wrap="squar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No hi ha intencionalitat educativa en les persones educadores</a:t>
            </a:r>
            <a:endParaRPr lang="en-US" sz="1250" dirty="0"/>
          </a:p>
        </p:txBody>
      </p:sp>
      <p:sp>
        <p:nvSpPr>
          <p:cNvPr id="15" name="Text 13"/>
          <p:cNvSpPr/>
          <p:nvPr/>
        </p:nvSpPr>
        <p:spPr>
          <a:xfrm>
            <a:off x="5312331" y="5428655"/>
            <a:ext cx="4005620"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Hi ha aprenentatge, però no ensenyament</a:t>
            </a:r>
            <a:endParaRPr lang="en-US" sz="1250" dirty="0"/>
          </a:p>
        </p:txBody>
      </p:sp>
      <p:sp>
        <p:nvSpPr>
          <p:cNvPr id="16" name="Text 14"/>
          <p:cNvSpPr/>
          <p:nvPr/>
        </p:nvSpPr>
        <p:spPr>
          <a:xfrm>
            <a:off x="5312331" y="5747147"/>
            <a:ext cx="4005620"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No s'avaluen els resultats</a:t>
            </a:r>
            <a:endParaRPr lang="en-US" sz="1250" dirty="0"/>
          </a:p>
        </p:txBody>
      </p:sp>
      <p:sp>
        <p:nvSpPr>
          <p:cNvPr id="17" name="Text 15"/>
          <p:cNvSpPr/>
          <p:nvPr/>
        </p:nvSpPr>
        <p:spPr>
          <a:xfrm>
            <a:off x="5312331" y="6065639"/>
            <a:ext cx="4005620" cy="261342"/>
          </a:xfrm>
          <a:prstGeom prst="rect">
            <a:avLst/>
          </a:prstGeom>
          <a:noFill/>
          <a:ln/>
        </p:spPr>
        <p:txBody>
          <a:bodyPr wrap="none" lIns="0" tIns="0" rIns="0" bIns="0" rtlCol="0" anchor="t"/>
          <a:lstStyle/>
          <a:p>
            <a:pPr algn="l" marL="342900" indent="-342900">
              <a:lnSpc>
                <a:spcPts val="2050"/>
              </a:lnSpc>
              <a:buSzPct val="100000"/>
              <a:buChar char="•"/>
            </a:pPr>
            <a:r>
              <a:rPr lang="en-US" sz="1250" dirty="0">
                <a:solidFill>
                  <a:srgbClr val="61615C"/>
                </a:solidFill>
                <a:latin typeface="Tomorrow" pitchFamily="34" charset="0"/>
                <a:ea typeface="Tomorrow" pitchFamily="34" charset="-122"/>
                <a:cs typeface="Tomorrow" pitchFamily="34" charset="-120"/>
              </a:rPr>
              <a:t>Els aprenentatges no es certifiquen</a:t>
            </a:r>
            <a:endParaRPr lang="en-US" sz="1250" dirty="0"/>
          </a:p>
        </p:txBody>
      </p:sp>
      <p:sp>
        <p:nvSpPr>
          <p:cNvPr id="18" name="Shape 16"/>
          <p:cNvSpPr/>
          <p:nvPr/>
        </p:nvSpPr>
        <p:spPr>
          <a:xfrm>
            <a:off x="9644658" y="2666286"/>
            <a:ext cx="4332327" cy="4085392"/>
          </a:xfrm>
          <a:prstGeom prst="roundRect">
            <a:avLst>
              <a:gd name="adj" fmla="val 600"/>
            </a:avLst>
          </a:prstGeom>
          <a:solidFill>
            <a:srgbClr val="F0EAEA"/>
          </a:solidFill>
          <a:ln/>
        </p:spPr>
      </p:sp>
      <p:sp>
        <p:nvSpPr>
          <p:cNvPr id="19" name="Text 17"/>
          <p:cNvSpPr/>
          <p:nvPr/>
        </p:nvSpPr>
        <p:spPr>
          <a:xfrm>
            <a:off x="9808012" y="2829639"/>
            <a:ext cx="2042041" cy="255151"/>
          </a:xfrm>
          <a:prstGeom prst="rect">
            <a:avLst/>
          </a:prstGeom>
          <a:noFill/>
          <a:ln/>
        </p:spPr>
        <p:txBody>
          <a:bodyPr wrap="none" lIns="0" tIns="0" rIns="0" bIns="0" rtlCol="0" anchor="t"/>
          <a:lstStyle/>
          <a:p>
            <a:pPr algn="l" indent="0" marL="0">
              <a:lnSpc>
                <a:spcPts val="2000"/>
              </a:lnSpc>
              <a:buNone/>
            </a:pPr>
            <a:r>
              <a:rPr lang="en-US" sz="1600" dirty="0">
                <a:solidFill>
                  <a:srgbClr val="61615C"/>
                </a:solidFill>
                <a:latin typeface="Tomorrow Semi Bold" pitchFamily="34" charset="0"/>
                <a:ea typeface="Tomorrow Semi Bold" pitchFamily="34" charset="-122"/>
                <a:cs typeface="Tomorrow Semi Bold" pitchFamily="34" charset="-120"/>
              </a:rPr>
              <a:t>Educació Integral</a:t>
            </a:r>
            <a:endParaRPr lang="en-US" sz="1600" dirty="0"/>
          </a:p>
        </p:txBody>
      </p:sp>
      <p:sp>
        <p:nvSpPr>
          <p:cNvPr id="20" name="Text 18"/>
          <p:cNvSpPr/>
          <p:nvPr/>
        </p:nvSpPr>
        <p:spPr>
          <a:xfrm>
            <a:off x="9808012" y="3182779"/>
            <a:ext cx="4005620" cy="1829395"/>
          </a:xfrm>
          <a:prstGeom prst="rect">
            <a:avLst/>
          </a:prstGeom>
          <a:noFill/>
          <a:ln/>
        </p:spPr>
        <p:txBody>
          <a:bodyPr wrap="square" lIns="0" tIns="0" rIns="0" bIns="0" rtlCol="0" anchor="t"/>
          <a:lstStyle/>
          <a:p>
            <a:pPr algn="l" indent="0" marL="0">
              <a:lnSpc>
                <a:spcPts val="2050"/>
              </a:lnSpc>
              <a:buNone/>
            </a:pPr>
            <a:r>
              <a:rPr lang="en-US" sz="1250" dirty="0">
                <a:solidFill>
                  <a:srgbClr val="61615C"/>
                </a:solidFill>
                <a:latin typeface="Tomorrow" pitchFamily="34" charset="0"/>
                <a:ea typeface="Tomorrow" pitchFamily="34" charset="-122"/>
                <a:cs typeface="Tomorrow" pitchFamily="34" charset="-120"/>
              </a:rPr>
              <a:t>L'educació integral comporta: el desenvolupament adequat del cos i una vida saludable, el desenvolupament intel·lectual que aguditza la curiositat i la creativitat, el desenvolupament harmoniós de l'emotivitat i la sensibilitat, el desenvolupament personal i el desenvolupament social.</a:t>
            </a:r>
            <a:endParaRPr lang="en-US" sz="1250" dirty="0"/>
          </a:p>
        </p:txBody>
      </p:sp>
      <p:sp>
        <p:nvSpPr>
          <p:cNvPr id="21" name="Text 19"/>
          <p:cNvSpPr/>
          <p:nvPr/>
        </p:nvSpPr>
        <p:spPr>
          <a:xfrm>
            <a:off x="9808012" y="5110163"/>
            <a:ext cx="4005620" cy="784027"/>
          </a:xfrm>
          <a:prstGeom prst="rect">
            <a:avLst/>
          </a:prstGeom>
          <a:noFill/>
          <a:ln/>
        </p:spPr>
        <p:txBody>
          <a:bodyPr wrap="square" lIns="0" tIns="0" rIns="0" bIns="0" rtlCol="0" anchor="t"/>
          <a:lstStyle/>
          <a:p>
            <a:pPr algn="l" indent="0" marL="0">
              <a:lnSpc>
                <a:spcPts val="2050"/>
              </a:lnSpc>
              <a:buNone/>
            </a:pPr>
            <a:r>
              <a:rPr lang="en-US" sz="1250" dirty="0">
                <a:solidFill>
                  <a:srgbClr val="61615C"/>
                </a:solidFill>
                <a:latin typeface="Tomorrow" pitchFamily="34" charset="0"/>
                <a:ea typeface="Tomorrow" pitchFamily="34" charset="-122"/>
                <a:cs typeface="Tomorrow" pitchFamily="34" charset="-120"/>
              </a:rPr>
              <a:t>L'educació integral es dóna a través dels tres àmbits de l'educació (formal, informal i no formal) durant tota la vida.</a:t>
            </a:r>
            <a:endParaRPr lang="en-US" sz="1250" dirty="0"/>
          </a:p>
        </p:txBody>
      </p:sp>
      <p:sp>
        <p:nvSpPr>
          <p:cNvPr id="22" name="Shape 20"/>
          <p:cNvSpPr/>
          <p:nvPr/>
        </p:nvSpPr>
        <p:spPr>
          <a:xfrm>
            <a:off x="653415" y="6935391"/>
            <a:ext cx="13323570" cy="694134"/>
          </a:xfrm>
          <a:prstGeom prst="roundRect">
            <a:avLst>
              <a:gd name="adj" fmla="val 3530"/>
            </a:avLst>
          </a:prstGeom>
          <a:solidFill>
            <a:srgbClr val="DADAD7"/>
          </a:solidFill>
          <a:ln/>
        </p:spPr>
      </p:sp>
      <p:pic>
        <p:nvPicPr>
          <p:cNvPr id="23" name="Image 0" descr="preencoded.png">    </p:cNvPr>
          <p:cNvPicPr>
            <a:picLocks noChangeAspect="1"/>
          </p:cNvPicPr>
          <p:nvPr/>
        </p:nvPicPr>
        <p:blipFill>
          <a:blip r:embed="rId1"/>
          <a:stretch>
            <a:fillRect/>
          </a:stretch>
        </p:blipFill>
        <p:spPr>
          <a:xfrm>
            <a:off x="816769" y="7187089"/>
            <a:ext cx="204192" cy="163354"/>
          </a:xfrm>
          <a:prstGeom prst="rect">
            <a:avLst/>
          </a:prstGeom>
        </p:spPr>
      </p:pic>
      <p:sp>
        <p:nvSpPr>
          <p:cNvPr id="24" name="Text 21"/>
          <p:cNvSpPr/>
          <p:nvPr/>
        </p:nvSpPr>
        <p:spPr>
          <a:xfrm>
            <a:off x="1184315" y="7139583"/>
            <a:ext cx="12629317" cy="261342"/>
          </a:xfrm>
          <a:prstGeom prst="rect">
            <a:avLst/>
          </a:prstGeom>
          <a:noFill/>
          <a:ln/>
        </p:spPr>
        <p:txBody>
          <a:bodyPr wrap="none" lIns="0" tIns="0" rIns="0" bIns="0" rtlCol="0" anchor="t"/>
          <a:lstStyle/>
          <a:p>
            <a:pPr algn="l" indent="0" marL="0">
              <a:lnSpc>
                <a:spcPts val="2050"/>
              </a:lnSpc>
              <a:buNone/>
            </a:pPr>
            <a:r>
              <a:rPr lang="en-US" sz="1250" b="1" dirty="0">
                <a:solidFill>
                  <a:srgbClr val="000000"/>
                </a:solidFill>
                <a:latin typeface="Tomorrow" pitchFamily="34" charset="0"/>
                <a:ea typeface="Tomorrow" pitchFamily="34" charset="-122"/>
                <a:cs typeface="Tomorrow" pitchFamily="34" charset="-120"/>
              </a:rPr>
              <a:t>Recordeu!</a:t>
            </a:r>
            <a:pPr algn="l" indent="0" marL="0">
              <a:lnSpc>
                <a:spcPts val="2050"/>
              </a:lnSpc>
              <a:buNone/>
            </a:pPr>
            <a:r>
              <a:rPr lang="en-US" sz="1250" dirty="0">
                <a:solidFill>
                  <a:srgbClr val="000000"/>
                </a:solidFill>
                <a:latin typeface="Tomorrow" pitchFamily="34" charset="0"/>
                <a:ea typeface="Tomorrow" pitchFamily="34" charset="-122"/>
                <a:cs typeface="Tomorrow" pitchFamily="34" charset="-120"/>
              </a:rPr>
              <a:t> L'educació integral es dóna en els tres contextos educatius: educació formal, no formal i informal.</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46720" y="0"/>
            <a:ext cx="6583680" cy="8229600"/>
          </a:xfrm>
          <a:prstGeom prst="rect">
            <a:avLst/>
          </a:prstGeom>
        </p:spPr>
      </p:pic>
      <p:sp>
        <p:nvSpPr>
          <p:cNvPr id="3" name="Text 0"/>
          <p:cNvSpPr/>
          <p:nvPr/>
        </p:nvSpPr>
        <p:spPr>
          <a:xfrm>
            <a:off x="635079" y="469821"/>
            <a:ext cx="6701790" cy="496133"/>
          </a:xfrm>
          <a:prstGeom prst="rect">
            <a:avLst/>
          </a:prstGeom>
          <a:noFill/>
          <a:ln/>
        </p:spPr>
        <p:txBody>
          <a:bodyPr wrap="none" lIns="0" tIns="0" rIns="0" bIns="0" rtlCol="0" anchor="t"/>
          <a:lstStyle/>
          <a:p>
            <a:pPr algn="l" indent="0" marL="0">
              <a:lnSpc>
                <a:spcPts val="3900"/>
              </a:lnSpc>
              <a:buNone/>
            </a:pPr>
            <a:r>
              <a:rPr lang="en-US" sz="3100" dirty="0">
                <a:solidFill>
                  <a:srgbClr val="1D1D1B"/>
                </a:solidFill>
                <a:latin typeface="Tomorrow Semi Bold" pitchFamily="34" charset="0"/>
                <a:ea typeface="Tomorrow Semi Bold" pitchFamily="34" charset="-122"/>
                <a:cs typeface="Tomorrow Semi Bold" pitchFamily="34" charset="-120"/>
              </a:rPr>
              <a:t>Agents Educatius i Socialitzadors</a:t>
            </a:r>
            <a:endParaRPr lang="en-US" sz="3100" dirty="0"/>
          </a:p>
        </p:txBody>
      </p:sp>
      <p:sp>
        <p:nvSpPr>
          <p:cNvPr id="4" name="Text 1"/>
          <p:cNvSpPr/>
          <p:nvPr/>
        </p:nvSpPr>
        <p:spPr>
          <a:xfrm>
            <a:off x="635079" y="1204079"/>
            <a:ext cx="6776561" cy="1270397"/>
          </a:xfrm>
          <a:prstGeom prst="rect">
            <a:avLst/>
          </a:prstGeom>
          <a:noFill/>
          <a:ln/>
        </p:spPr>
        <p:txBody>
          <a:bodyPr wrap="square" lIns="0" tIns="0" rIns="0" bIns="0" rtlCol="0" anchor="t"/>
          <a:lstStyle/>
          <a:p>
            <a:pPr algn="l" indent="0" marL="0">
              <a:lnSpc>
                <a:spcPts val="2000"/>
              </a:lnSpc>
              <a:buNone/>
            </a:pPr>
            <a:r>
              <a:rPr lang="en-US" sz="1250" dirty="0">
                <a:solidFill>
                  <a:srgbClr val="61615C"/>
                </a:solidFill>
                <a:latin typeface="Tomorrow" pitchFamily="34" charset="0"/>
                <a:ea typeface="Tomorrow" pitchFamily="34" charset="-122"/>
                <a:cs typeface="Tomorrow" pitchFamily="34" charset="-120"/>
              </a:rPr>
              <a:t>En l'educació i socialització d'infants i adolescents, intervenen diversos agents que contribueixen de maneres i en àmbits diferents i en distintes etapes de la vida, però cadascun d'ells són necessaris per al desenvolupament educatiu i el procés de socialització que necessita l'ésser humà per a un desenvolupament ple de la persona en tots els aspectes.</a:t>
            </a:r>
            <a:endParaRPr lang="en-US" sz="1250" dirty="0"/>
          </a:p>
        </p:txBody>
      </p:sp>
      <p:sp>
        <p:nvSpPr>
          <p:cNvPr id="5" name="Text 2"/>
          <p:cNvSpPr/>
          <p:nvPr/>
        </p:nvSpPr>
        <p:spPr>
          <a:xfrm>
            <a:off x="635079" y="2653070"/>
            <a:ext cx="158710" cy="198358"/>
          </a:xfrm>
          <a:prstGeom prst="rect">
            <a:avLst/>
          </a:prstGeom>
          <a:noFill/>
          <a:ln/>
        </p:spPr>
        <p:txBody>
          <a:bodyPr wrap="none" lIns="0" tIns="0" rIns="0" bIns="0" rtlCol="0" anchor="t"/>
          <a:lstStyle/>
          <a:p>
            <a:pPr algn="l" indent="0" marL="0">
              <a:lnSpc>
                <a:spcPts val="2000"/>
              </a:lnSpc>
              <a:buNone/>
            </a:pPr>
            <a:r>
              <a:rPr lang="en-US" sz="1250" dirty="0">
                <a:solidFill>
                  <a:srgbClr val="61615C"/>
                </a:solidFill>
                <a:latin typeface="Tomorrow Light" pitchFamily="34" charset="0"/>
                <a:ea typeface="Tomorrow Light" pitchFamily="34" charset="-122"/>
                <a:cs typeface="Tomorrow Light" pitchFamily="34" charset="-120"/>
              </a:rPr>
              <a:t>01</a:t>
            </a:r>
            <a:endParaRPr lang="en-US" sz="1250" dirty="0"/>
          </a:p>
        </p:txBody>
      </p:sp>
      <p:sp>
        <p:nvSpPr>
          <p:cNvPr id="6" name="Shape 3"/>
          <p:cNvSpPr/>
          <p:nvPr/>
        </p:nvSpPr>
        <p:spPr>
          <a:xfrm>
            <a:off x="635079" y="2899886"/>
            <a:ext cx="6776561" cy="22860"/>
          </a:xfrm>
          <a:prstGeom prst="rect">
            <a:avLst/>
          </a:prstGeom>
          <a:solidFill>
            <a:srgbClr val="1D1D1B"/>
          </a:solidFill>
          <a:ln/>
        </p:spPr>
      </p:sp>
      <p:sp>
        <p:nvSpPr>
          <p:cNvPr id="7" name="Text 4"/>
          <p:cNvSpPr/>
          <p:nvPr/>
        </p:nvSpPr>
        <p:spPr>
          <a:xfrm>
            <a:off x="635079" y="3024902"/>
            <a:ext cx="1984534" cy="248007"/>
          </a:xfrm>
          <a:prstGeom prst="rect">
            <a:avLst/>
          </a:prstGeom>
          <a:noFill/>
          <a:ln/>
        </p:spPr>
        <p:txBody>
          <a:bodyPr wrap="none" lIns="0" tIns="0" rIns="0" bIns="0" rtlCol="0" anchor="t"/>
          <a:lstStyle/>
          <a:p>
            <a:pPr algn="l" indent="0" marL="0">
              <a:lnSpc>
                <a:spcPts val="1950"/>
              </a:lnSpc>
              <a:buNone/>
            </a:pPr>
            <a:r>
              <a:rPr lang="en-US" sz="1550" dirty="0">
                <a:solidFill>
                  <a:srgbClr val="61615C"/>
                </a:solidFill>
                <a:latin typeface="Tomorrow Semi Bold" pitchFamily="34" charset="0"/>
                <a:ea typeface="Tomorrow Semi Bold" pitchFamily="34" charset="-122"/>
                <a:cs typeface="Tomorrow Semi Bold" pitchFamily="34" charset="-120"/>
              </a:rPr>
              <a:t>La Família</a:t>
            </a:r>
            <a:endParaRPr lang="en-US" sz="1550" dirty="0"/>
          </a:p>
        </p:txBody>
      </p:sp>
      <p:sp>
        <p:nvSpPr>
          <p:cNvPr id="8" name="Text 5"/>
          <p:cNvSpPr/>
          <p:nvPr/>
        </p:nvSpPr>
        <p:spPr>
          <a:xfrm>
            <a:off x="635079" y="3368159"/>
            <a:ext cx="6776561" cy="762238"/>
          </a:xfrm>
          <a:prstGeom prst="rect">
            <a:avLst/>
          </a:prstGeom>
          <a:noFill/>
          <a:ln/>
        </p:spPr>
        <p:txBody>
          <a:bodyPr wrap="square" lIns="0" tIns="0" rIns="0" bIns="0" rtlCol="0" anchor="t"/>
          <a:lstStyle/>
          <a:p>
            <a:pPr algn="l" indent="0" marL="0">
              <a:lnSpc>
                <a:spcPts val="2000"/>
              </a:lnSpc>
              <a:buNone/>
            </a:pPr>
            <a:r>
              <a:rPr lang="en-US" sz="1250" dirty="0">
                <a:solidFill>
                  <a:srgbClr val="61615C"/>
                </a:solidFill>
                <a:latin typeface="Tomorrow" pitchFamily="34" charset="0"/>
                <a:ea typeface="Tomorrow" pitchFamily="34" charset="-122"/>
                <a:cs typeface="Tomorrow" pitchFamily="34" charset="-120"/>
              </a:rPr>
              <a:t>És el primer àmbit i el més important en els primers anys de vida. És un factor determinant, ja que tot l'après durant aquesta època tindrà gran influència quan aquests infants madurin i creixin com a persones adultes.</a:t>
            </a:r>
            <a:endParaRPr lang="en-US" sz="1250" dirty="0"/>
          </a:p>
        </p:txBody>
      </p:sp>
      <p:sp>
        <p:nvSpPr>
          <p:cNvPr id="9" name="Text 6"/>
          <p:cNvSpPr/>
          <p:nvPr/>
        </p:nvSpPr>
        <p:spPr>
          <a:xfrm>
            <a:off x="635079" y="4408170"/>
            <a:ext cx="158710" cy="198358"/>
          </a:xfrm>
          <a:prstGeom prst="rect">
            <a:avLst/>
          </a:prstGeom>
          <a:noFill/>
          <a:ln/>
        </p:spPr>
        <p:txBody>
          <a:bodyPr wrap="none" lIns="0" tIns="0" rIns="0" bIns="0" rtlCol="0" anchor="t"/>
          <a:lstStyle/>
          <a:p>
            <a:pPr algn="l" indent="0" marL="0">
              <a:lnSpc>
                <a:spcPts val="2000"/>
              </a:lnSpc>
              <a:buNone/>
            </a:pPr>
            <a:r>
              <a:rPr lang="en-US" sz="1250" dirty="0">
                <a:solidFill>
                  <a:srgbClr val="61615C"/>
                </a:solidFill>
                <a:latin typeface="Tomorrow Light" pitchFamily="34" charset="0"/>
                <a:ea typeface="Tomorrow Light" pitchFamily="34" charset="-122"/>
                <a:cs typeface="Tomorrow Light" pitchFamily="34" charset="-120"/>
              </a:rPr>
              <a:t>02</a:t>
            </a:r>
            <a:endParaRPr lang="en-US" sz="1250" dirty="0"/>
          </a:p>
        </p:txBody>
      </p:sp>
      <p:sp>
        <p:nvSpPr>
          <p:cNvPr id="10" name="Shape 7"/>
          <p:cNvSpPr/>
          <p:nvPr/>
        </p:nvSpPr>
        <p:spPr>
          <a:xfrm>
            <a:off x="635079" y="4654987"/>
            <a:ext cx="6776561" cy="22860"/>
          </a:xfrm>
          <a:prstGeom prst="rect">
            <a:avLst/>
          </a:prstGeom>
          <a:solidFill>
            <a:srgbClr val="1D1D1B"/>
          </a:solidFill>
          <a:ln/>
        </p:spPr>
      </p:sp>
      <p:sp>
        <p:nvSpPr>
          <p:cNvPr id="11" name="Text 8"/>
          <p:cNvSpPr/>
          <p:nvPr/>
        </p:nvSpPr>
        <p:spPr>
          <a:xfrm>
            <a:off x="635079" y="4780002"/>
            <a:ext cx="1984534" cy="248007"/>
          </a:xfrm>
          <a:prstGeom prst="rect">
            <a:avLst/>
          </a:prstGeom>
          <a:noFill/>
          <a:ln/>
        </p:spPr>
        <p:txBody>
          <a:bodyPr wrap="none" lIns="0" tIns="0" rIns="0" bIns="0" rtlCol="0" anchor="t"/>
          <a:lstStyle/>
          <a:p>
            <a:pPr algn="l" indent="0" marL="0">
              <a:lnSpc>
                <a:spcPts val="1950"/>
              </a:lnSpc>
              <a:buNone/>
            </a:pPr>
            <a:r>
              <a:rPr lang="en-US" sz="1550" dirty="0">
                <a:solidFill>
                  <a:srgbClr val="61615C"/>
                </a:solidFill>
                <a:latin typeface="Tomorrow Semi Bold" pitchFamily="34" charset="0"/>
                <a:ea typeface="Tomorrow Semi Bold" pitchFamily="34" charset="-122"/>
                <a:cs typeface="Tomorrow Semi Bold" pitchFamily="34" charset="-120"/>
              </a:rPr>
              <a:t>El Grup d'Iguals</a:t>
            </a:r>
            <a:endParaRPr lang="en-US" sz="1550" dirty="0"/>
          </a:p>
        </p:txBody>
      </p:sp>
      <p:sp>
        <p:nvSpPr>
          <p:cNvPr id="12" name="Text 9"/>
          <p:cNvSpPr/>
          <p:nvPr/>
        </p:nvSpPr>
        <p:spPr>
          <a:xfrm>
            <a:off x="635079" y="5123259"/>
            <a:ext cx="6776561" cy="762238"/>
          </a:xfrm>
          <a:prstGeom prst="rect">
            <a:avLst/>
          </a:prstGeom>
          <a:noFill/>
          <a:ln/>
        </p:spPr>
        <p:txBody>
          <a:bodyPr wrap="square" lIns="0" tIns="0" rIns="0" bIns="0" rtlCol="0" anchor="t"/>
          <a:lstStyle/>
          <a:p>
            <a:pPr algn="l" indent="0" marL="0">
              <a:lnSpc>
                <a:spcPts val="2000"/>
              </a:lnSpc>
              <a:buNone/>
            </a:pPr>
            <a:r>
              <a:rPr lang="en-US" sz="1250" dirty="0">
                <a:solidFill>
                  <a:srgbClr val="61615C"/>
                </a:solidFill>
                <a:latin typeface="Tomorrow" pitchFamily="34" charset="0"/>
                <a:ea typeface="Tomorrow" pitchFamily="34" charset="-122"/>
                <a:cs typeface="Tomorrow" pitchFamily="34" charset="-120"/>
              </a:rPr>
              <a:t>És un grup social compost per persones que tenen més o menys la mateixa edat i posició social, així com els mateixos interessos comuns. En aquest context és molt important "el qui vull ser" i guanyar-se el respecte del grup.</a:t>
            </a:r>
            <a:endParaRPr lang="en-US" sz="1250" dirty="0"/>
          </a:p>
        </p:txBody>
      </p:sp>
      <p:sp>
        <p:nvSpPr>
          <p:cNvPr id="13" name="Text 10"/>
          <p:cNvSpPr/>
          <p:nvPr/>
        </p:nvSpPr>
        <p:spPr>
          <a:xfrm>
            <a:off x="635079" y="6163270"/>
            <a:ext cx="158710" cy="198358"/>
          </a:xfrm>
          <a:prstGeom prst="rect">
            <a:avLst/>
          </a:prstGeom>
          <a:noFill/>
          <a:ln/>
        </p:spPr>
        <p:txBody>
          <a:bodyPr wrap="none" lIns="0" tIns="0" rIns="0" bIns="0" rtlCol="0" anchor="t"/>
          <a:lstStyle/>
          <a:p>
            <a:pPr algn="l" indent="0" marL="0">
              <a:lnSpc>
                <a:spcPts val="2000"/>
              </a:lnSpc>
              <a:buNone/>
            </a:pPr>
            <a:r>
              <a:rPr lang="en-US" sz="1250" dirty="0">
                <a:solidFill>
                  <a:srgbClr val="61615C"/>
                </a:solidFill>
                <a:latin typeface="Tomorrow Light" pitchFamily="34" charset="0"/>
                <a:ea typeface="Tomorrow Light" pitchFamily="34" charset="-122"/>
                <a:cs typeface="Tomorrow Light" pitchFamily="34" charset="-120"/>
              </a:rPr>
              <a:t>03</a:t>
            </a:r>
            <a:endParaRPr lang="en-US" sz="1250" dirty="0"/>
          </a:p>
        </p:txBody>
      </p:sp>
      <p:sp>
        <p:nvSpPr>
          <p:cNvPr id="14" name="Shape 11"/>
          <p:cNvSpPr/>
          <p:nvPr/>
        </p:nvSpPr>
        <p:spPr>
          <a:xfrm>
            <a:off x="635079" y="6410087"/>
            <a:ext cx="6776561" cy="22860"/>
          </a:xfrm>
          <a:prstGeom prst="rect">
            <a:avLst/>
          </a:prstGeom>
          <a:solidFill>
            <a:srgbClr val="1D1D1B"/>
          </a:solidFill>
          <a:ln/>
        </p:spPr>
      </p:sp>
      <p:sp>
        <p:nvSpPr>
          <p:cNvPr id="15" name="Text 12"/>
          <p:cNvSpPr/>
          <p:nvPr/>
        </p:nvSpPr>
        <p:spPr>
          <a:xfrm>
            <a:off x="635079" y="6535103"/>
            <a:ext cx="1984534" cy="248007"/>
          </a:xfrm>
          <a:prstGeom prst="rect">
            <a:avLst/>
          </a:prstGeom>
          <a:noFill/>
          <a:ln/>
        </p:spPr>
        <p:txBody>
          <a:bodyPr wrap="none" lIns="0" tIns="0" rIns="0" bIns="0" rtlCol="0" anchor="t"/>
          <a:lstStyle/>
          <a:p>
            <a:pPr algn="l" indent="0" marL="0">
              <a:lnSpc>
                <a:spcPts val="1950"/>
              </a:lnSpc>
              <a:buNone/>
            </a:pPr>
            <a:r>
              <a:rPr lang="en-US" sz="1550" dirty="0">
                <a:solidFill>
                  <a:srgbClr val="61615C"/>
                </a:solidFill>
                <a:latin typeface="Tomorrow Semi Bold" pitchFamily="34" charset="0"/>
                <a:ea typeface="Tomorrow Semi Bold" pitchFamily="34" charset="-122"/>
                <a:cs typeface="Tomorrow Semi Bold" pitchFamily="34" charset="-120"/>
              </a:rPr>
              <a:t>L'Escola</a:t>
            </a:r>
            <a:endParaRPr lang="en-US" sz="1550" dirty="0"/>
          </a:p>
        </p:txBody>
      </p:sp>
      <p:sp>
        <p:nvSpPr>
          <p:cNvPr id="16" name="Text 13"/>
          <p:cNvSpPr/>
          <p:nvPr/>
        </p:nvSpPr>
        <p:spPr>
          <a:xfrm>
            <a:off x="635079" y="6878360"/>
            <a:ext cx="6776561" cy="762238"/>
          </a:xfrm>
          <a:prstGeom prst="rect">
            <a:avLst/>
          </a:prstGeom>
          <a:noFill/>
          <a:ln/>
        </p:spPr>
        <p:txBody>
          <a:bodyPr wrap="square" lIns="0" tIns="0" rIns="0" bIns="0" rtlCol="0" anchor="t"/>
          <a:lstStyle/>
          <a:p>
            <a:pPr algn="l" indent="0" marL="0">
              <a:lnSpc>
                <a:spcPts val="2000"/>
              </a:lnSpc>
              <a:buNone/>
            </a:pPr>
            <a:r>
              <a:rPr lang="en-US" sz="1250" dirty="0">
                <a:solidFill>
                  <a:srgbClr val="61615C"/>
                </a:solidFill>
                <a:latin typeface="Tomorrow" pitchFamily="34" charset="0"/>
                <a:ea typeface="Tomorrow" pitchFamily="34" charset="-122"/>
                <a:cs typeface="Tomorrow" pitchFamily="34" charset="-120"/>
              </a:rPr>
              <a:t>Es considera el segon gran agent educador, ja que tant els infants com les persones joves passen gran part de la seva vida en aquest àmbit. És l'espai educatiu per excel·lència dels grans aprenentatges.</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87648"/>
            <a:ext cx="6648212" cy="620078"/>
          </a:xfrm>
          <a:prstGeom prst="rect">
            <a:avLst/>
          </a:prstGeom>
          <a:noFill/>
          <a:ln/>
        </p:spPr>
        <p:txBody>
          <a:bodyPr wrap="none" lIns="0" tIns="0" rIns="0" bIns="0" rtlCol="0" anchor="t"/>
          <a:lstStyle/>
          <a:p>
            <a:pPr algn="l" indent="0" marL="0">
              <a:lnSpc>
                <a:spcPts val="4850"/>
              </a:lnSpc>
              <a:buNone/>
            </a:pPr>
            <a:r>
              <a:rPr lang="en-US" sz="3900" dirty="0">
                <a:solidFill>
                  <a:srgbClr val="1D1D1B"/>
                </a:solidFill>
                <a:latin typeface="Tomorrow Semi Bold" pitchFamily="34" charset="0"/>
                <a:ea typeface="Tomorrow Semi Bold" pitchFamily="34" charset="-122"/>
                <a:cs typeface="Tomorrow Semi Bold" pitchFamily="34" charset="-120"/>
              </a:rPr>
              <a:t>Més Agents Socialitzadors</a:t>
            </a:r>
            <a:endParaRPr lang="en-US" sz="3900" dirty="0"/>
          </a:p>
        </p:txBody>
      </p:sp>
      <p:sp>
        <p:nvSpPr>
          <p:cNvPr id="3" name="Text 1"/>
          <p:cNvSpPr/>
          <p:nvPr/>
        </p:nvSpPr>
        <p:spPr>
          <a:xfrm>
            <a:off x="793790" y="2303740"/>
            <a:ext cx="3607356" cy="372070"/>
          </a:xfrm>
          <a:prstGeom prst="rect">
            <a:avLst/>
          </a:prstGeom>
          <a:noFill/>
          <a:ln/>
        </p:spPr>
        <p:txBody>
          <a:bodyPr wrap="none" lIns="0" tIns="0" rIns="0" bIns="0" rtlCol="0" anchor="t"/>
          <a:lstStyle/>
          <a:p>
            <a:pPr algn="l" indent="0" marL="0">
              <a:lnSpc>
                <a:spcPts val="2900"/>
              </a:lnSpc>
              <a:buNone/>
            </a:pPr>
            <a:r>
              <a:rPr lang="en-US" sz="2300" dirty="0">
                <a:solidFill>
                  <a:srgbClr val="1D1D1B"/>
                </a:solidFill>
                <a:latin typeface="Tomorrow Semi Bold" pitchFamily="34" charset="0"/>
                <a:ea typeface="Tomorrow Semi Bold" pitchFamily="34" charset="-122"/>
                <a:cs typeface="Tomorrow Semi Bold" pitchFamily="34" charset="-120"/>
              </a:rPr>
              <a:t>Mitjans de Comunicació</a:t>
            </a:r>
            <a:endParaRPr lang="en-US" sz="2300" dirty="0"/>
          </a:p>
        </p:txBody>
      </p:sp>
      <p:sp>
        <p:nvSpPr>
          <p:cNvPr id="4" name="Text 2"/>
          <p:cNvSpPr/>
          <p:nvPr/>
        </p:nvSpPr>
        <p:spPr>
          <a:xfrm>
            <a:off x="793790" y="2874169"/>
            <a:ext cx="6279356" cy="1587698"/>
          </a:xfrm>
          <a:prstGeom prst="rect">
            <a:avLst/>
          </a:prstGeom>
          <a:noFill/>
          <a:ln/>
        </p:spPr>
        <p:txBody>
          <a:bodyPr wrap="square" lIns="0" tIns="0" rIns="0" bIns="0" rtlCol="0" anchor="t"/>
          <a:lstStyle/>
          <a:p>
            <a:pPr algn="l" indent="0" marL="0">
              <a:lnSpc>
                <a:spcPts val="2500"/>
              </a:lnSpc>
              <a:buNone/>
            </a:pPr>
            <a:r>
              <a:rPr lang="en-US" sz="1550" dirty="0">
                <a:solidFill>
                  <a:srgbClr val="61615C"/>
                </a:solidFill>
                <a:latin typeface="Tomorrow" pitchFamily="34" charset="0"/>
                <a:ea typeface="Tomorrow" pitchFamily="34" charset="-122"/>
                <a:cs typeface="Tomorrow" pitchFamily="34" charset="-120"/>
              </a:rPr>
              <a:t>Els mitjans de comunicació de masses fan referència a aquells mitjans de comunicació que són capaços de transmetre la informació a un gran nombre de persones. Són el futur de l'avanç en les tecnologies de la informació. Es considera la televisió el mitjà de comunicació de masses més important.</a:t>
            </a:r>
            <a:endParaRPr lang="en-US" sz="1550" dirty="0"/>
          </a:p>
        </p:txBody>
      </p:sp>
      <p:sp>
        <p:nvSpPr>
          <p:cNvPr id="5" name="Text 3"/>
          <p:cNvSpPr/>
          <p:nvPr/>
        </p:nvSpPr>
        <p:spPr>
          <a:xfrm>
            <a:off x="793790" y="4640461"/>
            <a:ext cx="6279356" cy="2222778"/>
          </a:xfrm>
          <a:prstGeom prst="rect">
            <a:avLst/>
          </a:prstGeom>
          <a:noFill/>
          <a:ln/>
        </p:spPr>
        <p:txBody>
          <a:bodyPr wrap="square" lIns="0" tIns="0" rIns="0" bIns="0" rtlCol="0" anchor="t"/>
          <a:lstStyle/>
          <a:p>
            <a:pPr algn="l" indent="0" marL="0">
              <a:lnSpc>
                <a:spcPts val="2500"/>
              </a:lnSpc>
              <a:buNone/>
            </a:pPr>
            <a:r>
              <a:rPr lang="en-US" sz="1550" dirty="0">
                <a:solidFill>
                  <a:srgbClr val="61615C"/>
                </a:solidFill>
                <a:latin typeface="Tomorrow" pitchFamily="34" charset="0"/>
                <a:ea typeface="Tomorrow" pitchFamily="34" charset="-122"/>
                <a:cs typeface="Tomorrow" pitchFamily="34" charset="-120"/>
              </a:rPr>
              <a:t>Els mitjans de comunicació, sobretot en els últims anys, han evolucionat de manera gegantina. Encara que en aquest aspecte es troba un inconvenient, com són els continguts que aquests mateixos adolescents veuen, sèries amb models de comportament que no són exemplars i amb llenguatge malsonant, youtubers, instagramers o tiktokers (és a dir, influencers) que donen una imatge que no s'ajusta a la realitat.</a:t>
            </a:r>
            <a:endParaRPr lang="en-US" sz="1550" dirty="0"/>
          </a:p>
        </p:txBody>
      </p:sp>
      <p:sp>
        <p:nvSpPr>
          <p:cNvPr id="6" name="Text 4"/>
          <p:cNvSpPr/>
          <p:nvPr/>
        </p:nvSpPr>
        <p:spPr>
          <a:xfrm>
            <a:off x="7564874" y="2303740"/>
            <a:ext cx="2977039" cy="372070"/>
          </a:xfrm>
          <a:prstGeom prst="rect">
            <a:avLst/>
          </a:prstGeom>
          <a:noFill/>
          <a:ln/>
        </p:spPr>
        <p:txBody>
          <a:bodyPr wrap="none" lIns="0" tIns="0" rIns="0" bIns="0" rtlCol="0" anchor="t"/>
          <a:lstStyle/>
          <a:p>
            <a:pPr algn="l" indent="0" marL="0">
              <a:lnSpc>
                <a:spcPts val="2900"/>
              </a:lnSpc>
              <a:buNone/>
            </a:pPr>
            <a:r>
              <a:rPr lang="en-US" sz="2300" dirty="0">
                <a:solidFill>
                  <a:srgbClr val="1D1D1B"/>
                </a:solidFill>
                <a:latin typeface="Tomorrow Semi Bold" pitchFamily="34" charset="0"/>
                <a:ea typeface="Tomorrow Semi Bold" pitchFamily="34" charset="-122"/>
                <a:cs typeface="Tomorrow Semi Bold" pitchFamily="34" charset="-120"/>
              </a:rPr>
              <a:t>Barris</a:t>
            </a:r>
            <a:endParaRPr lang="en-US" sz="2300" dirty="0"/>
          </a:p>
        </p:txBody>
      </p:sp>
      <p:sp>
        <p:nvSpPr>
          <p:cNvPr id="7" name="Text 5"/>
          <p:cNvSpPr/>
          <p:nvPr/>
        </p:nvSpPr>
        <p:spPr>
          <a:xfrm>
            <a:off x="7564874" y="2874169"/>
            <a:ext cx="6279356" cy="2540318"/>
          </a:xfrm>
          <a:prstGeom prst="rect">
            <a:avLst/>
          </a:prstGeom>
          <a:noFill/>
          <a:ln/>
        </p:spPr>
        <p:txBody>
          <a:bodyPr wrap="square" lIns="0" tIns="0" rIns="0" bIns="0" rtlCol="0" anchor="t"/>
          <a:lstStyle/>
          <a:p>
            <a:pPr algn="l" indent="0" marL="0">
              <a:lnSpc>
                <a:spcPts val="2500"/>
              </a:lnSpc>
              <a:buNone/>
            </a:pPr>
            <a:r>
              <a:rPr lang="en-US" sz="1550" dirty="0">
                <a:solidFill>
                  <a:srgbClr val="61615C"/>
                </a:solidFill>
                <a:latin typeface="Tomorrow" pitchFamily="34" charset="0"/>
                <a:ea typeface="Tomorrow" pitchFamily="34" charset="-122"/>
                <a:cs typeface="Tomorrow" pitchFamily="34" charset="-120"/>
              </a:rPr>
              <a:t>El barri, com a agent socialitzador, equipara a tots els infants i joves que surten diàriament al carrer per relacionar-se, sense tenir en compte l'edat o la condició social, encara que aquest agent no representa un model en el qual es pugui fiar com a agent educador i socialitzador per complet, ja que els límits entre el que està bé i el que està malament per a alguns joves es difuminen i pot ser que alguns d'ells triïn un camí incorrecte i acabin per tenir problemes.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2233" y="926187"/>
            <a:ext cx="10268188" cy="564356"/>
          </a:xfrm>
          <a:prstGeom prst="rect">
            <a:avLst/>
          </a:prstGeom>
          <a:noFill/>
          <a:ln/>
        </p:spPr>
        <p:txBody>
          <a:bodyPr wrap="none" lIns="0" tIns="0" rIns="0" bIns="0" rtlCol="0" anchor="t"/>
          <a:lstStyle/>
          <a:p>
            <a:pPr algn="l" indent="0" marL="0">
              <a:lnSpc>
                <a:spcPts val="4400"/>
              </a:lnSpc>
              <a:buNone/>
            </a:pPr>
            <a:r>
              <a:rPr lang="en-US" sz="3550" dirty="0">
                <a:solidFill>
                  <a:srgbClr val="1D1D1B"/>
                </a:solidFill>
                <a:latin typeface="Tomorrow Semi Bold" pitchFamily="34" charset="0"/>
                <a:ea typeface="Tomorrow Semi Bold" pitchFamily="34" charset="-122"/>
                <a:cs typeface="Tomorrow Semi Bold" pitchFamily="34" charset="-120"/>
              </a:rPr>
              <a:t>El Procés de Socialització: Elements i Factors</a:t>
            </a:r>
            <a:endParaRPr lang="en-US" sz="3550" dirty="0"/>
          </a:p>
        </p:txBody>
      </p:sp>
      <p:sp>
        <p:nvSpPr>
          <p:cNvPr id="3" name="Text 1"/>
          <p:cNvSpPr/>
          <p:nvPr/>
        </p:nvSpPr>
        <p:spPr>
          <a:xfrm>
            <a:off x="722233" y="1851660"/>
            <a:ext cx="13185934" cy="866894"/>
          </a:xfrm>
          <a:prstGeom prst="rect">
            <a:avLst/>
          </a:prstGeom>
          <a:noFill/>
          <a:ln/>
        </p:spPr>
        <p:txBody>
          <a:bodyPr wrap="square" lIns="0" tIns="0" rIns="0" bIns="0" rtlCol="0" anchor="t"/>
          <a:lstStyle/>
          <a:p>
            <a:pPr algn="l" indent="0" marL="0">
              <a:lnSpc>
                <a:spcPts val="2250"/>
              </a:lnSpc>
              <a:buNone/>
            </a:pPr>
            <a:r>
              <a:rPr lang="en-US" sz="1400" dirty="0">
                <a:solidFill>
                  <a:srgbClr val="61615C"/>
                </a:solidFill>
                <a:latin typeface="Tomorrow" pitchFamily="34" charset="0"/>
                <a:ea typeface="Tomorrow" pitchFamily="34" charset="-122"/>
                <a:cs typeface="Tomorrow" pitchFamily="34" charset="-120"/>
              </a:rPr>
              <a:t>El procés de socialització es dóna des que l'ésser humà neix. Com s'ha vist, l'individu va adquirint distintes tècniques, normes i valors socials a través dels diferents contextos educatius pels quals passa i els diversos agents socialitzadors que es troba en el seu camí al llarg de la seva vida. Però, en la socialització de la infància, adolescència i joventut, poden aparèixer alguns factors de risc que desemboquin en l'exclusió i inadaptació social.</a:t>
            </a:r>
            <a:endParaRPr lang="en-US" sz="1400" dirty="0"/>
          </a:p>
        </p:txBody>
      </p:sp>
      <p:sp>
        <p:nvSpPr>
          <p:cNvPr id="4" name="Shape 2"/>
          <p:cNvSpPr/>
          <p:nvPr/>
        </p:nvSpPr>
        <p:spPr>
          <a:xfrm>
            <a:off x="722233" y="2921675"/>
            <a:ext cx="13185934" cy="767358"/>
          </a:xfrm>
          <a:prstGeom prst="roundRect">
            <a:avLst>
              <a:gd name="adj" fmla="val 3530"/>
            </a:avLst>
          </a:prstGeom>
          <a:solidFill>
            <a:srgbClr val="DADAD7"/>
          </a:solidFill>
          <a:ln/>
        </p:spPr>
      </p:sp>
      <p:pic>
        <p:nvPicPr>
          <p:cNvPr id="5" name="Image 0" descr="preencoded.png">    </p:cNvPr>
          <p:cNvPicPr>
            <a:picLocks noChangeAspect="1"/>
          </p:cNvPicPr>
          <p:nvPr/>
        </p:nvPicPr>
        <p:blipFill>
          <a:blip r:embed="rId1"/>
          <a:stretch>
            <a:fillRect/>
          </a:stretch>
        </p:blipFill>
        <p:spPr>
          <a:xfrm>
            <a:off x="902732" y="3202662"/>
            <a:ext cx="225623" cy="180499"/>
          </a:xfrm>
          <a:prstGeom prst="rect">
            <a:avLst/>
          </a:prstGeom>
        </p:spPr>
      </p:pic>
      <p:sp>
        <p:nvSpPr>
          <p:cNvPr id="6" name="Text 3"/>
          <p:cNvSpPr/>
          <p:nvPr/>
        </p:nvSpPr>
        <p:spPr>
          <a:xfrm>
            <a:off x="1308854" y="3147298"/>
            <a:ext cx="12418814" cy="288965"/>
          </a:xfrm>
          <a:prstGeom prst="rect">
            <a:avLst/>
          </a:prstGeom>
          <a:noFill/>
          <a:ln/>
        </p:spPr>
        <p:txBody>
          <a:bodyPr wrap="none" lIns="0" tIns="0" rIns="0" bIns="0" rtlCol="0" anchor="t"/>
          <a:lstStyle/>
          <a:p>
            <a:pPr algn="l" indent="0" marL="0">
              <a:lnSpc>
                <a:spcPts val="2250"/>
              </a:lnSpc>
              <a:buNone/>
            </a:pPr>
            <a:r>
              <a:rPr lang="en-US" sz="1400" b="1" dirty="0">
                <a:solidFill>
                  <a:srgbClr val="000000"/>
                </a:solidFill>
                <a:latin typeface="Tomorrow" pitchFamily="34" charset="0"/>
                <a:ea typeface="Tomorrow" pitchFamily="34" charset="-122"/>
                <a:cs typeface="Tomorrow" pitchFamily="34" charset="-120"/>
              </a:rPr>
              <a:t>Recordeu!</a:t>
            </a:r>
            <a:pPr algn="l" indent="0" marL="0">
              <a:lnSpc>
                <a:spcPts val="2250"/>
              </a:lnSpc>
              <a:buNone/>
            </a:pPr>
            <a:r>
              <a:rPr lang="en-US" sz="1400" dirty="0">
                <a:solidFill>
                  <a:srgbClr val="000000"/>
                </a:solidFill>
                <a:latin typeface="Tomorrow" pitchFamily="34" charset="0"/>
                <a:ea typeface="Tomorrow" pitchFamily="34" charset="-122"/>
                <a:cs typeface="Tomorrow" pitchFamily="34" charset="-120"/>
              </a:rPr>
              <a:t> La societat total és l'agent de socialització i cada persona amb qui s'entri en contacte és en cert mode un agent de socialització.</a:t>
            </a:r>
            <a:endParaRPr lang="en-US" sz="1400" dirty="0"/>
          </a:p>
        </p:txBody>
      </p:sp>
      <p:sp>
        <p:nvSpPr>
          <p:cNvPr id="7" name="Text 4"/>
          <p:cNvSpPr/>
          <p:nvPr/>
        </p:nvSpPr>
        <p:spPr>
          <a:xfrm>
            <a:off x="722233" y="3959900"/>
            <a:ext cx="4310658" cy="338495"/>
          </a:xfrm>
          <a:prstGeom prst="rect">
            <a:avLst/>
          </a:prstGeom>
          <a:noFill/>
          <a:ln/>
        </p:spPr>
        <p:txBody>
          <a:bodyPr wrap="none" lIns="0" tIns="0" rIns="0" bIns="0" rtlCol="0" anchor="t"/>
          <a:lstStyle/>
          <a:p>
            <a:pPr algn="l" indent="0" marL="0">
              <a:lnSpc>
                <a:spcPts val="2650"/>
              </a:lnSpc>
              <a:buNone/>
            </a:pPr>
            <a:r>
              <a:rPr lang="en-US" sz="2100" dirty="0">
                <a:solidFill>
                  <a:srgbClr val="1D1D1B"/>
                </a:solidFill>
                <a:latin typeface="Tomorrow Semi Bold" pitchFamily="34" charset="0"/>
                <a:ea typeface="Tomorrow Semi Bold" pitchFamily="34" charset="-122"/>
                <a:cs typeface="Tomorrow Semi Bold" pitchFamily="34" charset="-120"/>
              </a:rPr>
              <a:t>Modes de Socialització Familiar</a:t>
            </a:r>
            <a:endParaRPr lang="en-US" sz="2100" dirty="0"/>
          </a:p>
        </p:txBody>
      </p:sp>
      <p:sp>
        <p:nvSpPr>
          <p:cNvPr id="8" name="Shape 5"/>
          <p:cNvSpPr/>
          <p:nvPr/>
        </p:nvSpPr>
        <p:spPr>
          <a:xfrm>
            <a:off x="722233" y="4569262"/>
            <a:ext cx="6502718" cy="1664137"/>
          </a:xfrm>
          <a:prstGeom prst="roundRect">
            <a:avLst>
              <a:gd name="adj" fmla="val 1628"/>
            </a:avLst>
          </a:prstGeom>
          <a:solidFill>
            <a:srgbClr val="FCFCFC"/>
          </a:solidFill>
          <a:ln w="22860">
            <a:solidFill>
              <a:srgbClr val="D6D0D0"/>
            </a:solidFill>
            <a:prstDash val="solid"/>
          </a:ln>
        </p:spPr>
      </p:sp>
      <p:sp>
        <p:nvSpPr>
          <p:cNvPr id="9" name="Text 6"/>
          <p:cNvSpPr/>
          <p:nvPr/>
        </p:nvSpPr>
        <p:spPr>
          <a:xfrm>
            <a:off x="925592" y="4772620"/>
            <a:ext cx="4259104" cy="282178"/>
          </a:xfrm>
          <a:prstGeom prst="rect">
            <a:avLst/>
          </a:prstGeom>
          <a:noFill/>
          <a:ln/>
        </p:spPr>
        <p:txBody>
          <a:bodyPr wrap="none" lIns="0" tIns="0" rIns="0" bIns="0" rtlCol="0" anchor="t"/>
          <a:lstStyle/>
          <a:p>
            <a:pPr algn="l" indent="0" marL="0">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Socialització Repressiva o Autoritària</a:t>
            </a:r>
            <a:endParaRPr lang="en-US" sz="1750" dirty="0"/>
          </a:p>
        </p:txBody>
      </p:sp>
      <p:sp>
        <p:nvSpPr>
          <p:cNvPr id="10" name="Text 7"/>
          <p:cNvSpPr/>
          <p:nvPr/>
        </p:nvSpPr>
        <p:spPr>
          <a:xfrm>
            <a:off x="925592" y="5163145"/>
            <a:ext cx="6096000" cy="577929"/>
          </a:xfrm>
          <a:prstGeom prst="rect">
            <a:avLst/>
          </a:prstGeom>
          <a:noFill/>
          <a:ln/>
        </p:spPr>
        <p:txBody>
          <a:bodyPr wrap="square" lIns="0" tIns="0" rIns="0" bIns="0" rtlCol="0" anchor="t"/>
          <a:lstStyle/>
          <a:p>
            <a:pPr algn="l" indent="0" marL="0">
              <a:lnSpc>
                <a:spcPts val="2250"/>
              </a:lnSpc>
              <a:buNone/>
            </a:pPr>
            <a:r>
              <a:rPr lang="en-US" sz="1400" dirty="0">
                <a:solidFill>
                  <a:srgbClr val="61615C"/>
                </a:solidFill>
                <a:latin typeface="Tomorrow" pitchFamily="34" charset="0"/>
                <a:ea typeface="Tomorrow" pitchFamily="34" charset="-122"/>
                <a:cs typeface="Tomorrow" pitchFamily="34" charset="-120"/>
              </a:rPr>
              <a:t>Es promou l'obediència i els premis materials, la comunicació unilateral i l'autoritat de la persona adulta.</a:t>
            </a:r>
            <a:endParaRPr lang="en-US" sz="1400" dirty="0"/>
          </a:p>
        </p:txBody>
      </p:sp>
      <p:sp>
        <p:nvSpPr>
          <p:cNvPr id="11" name="Shape 8"/>
          <p:cNvSpPr/>
          <p:nvPr/>
        </p:nvSpPr>
        <p:spPr>
          <a:xfrm>
            <a:off x="7405449" y="4569262"/>
            <a:ext cx="6502718" cy="1664137"/>
          </a:xfrm>
          <a:prstGeom prst="roundRect">
            <a:avLst>
              <a:gd name="adj" fmla="val 1628"/>
            </a:avLst>
          </a:prstGeom>
          <a:solidFill>
            <a:srgbClr val="FCFCFC"/>
          </a:solidFill>
          <a:ln w="22860">
            <a:solidFill>
              <a:srgbClr val="D6D0D0"/>
            </a:solidFill>
            <a:prstDash val="solid"/>
          </a:ln>
        </p:spPr>
      </p:sp>
      <p:sp>
        <p:nvSpPr>
          <p:cNvPr id="12" name="Text 9"/>
          <p:cNvSpPr/>
          <p:nvPr/>
        </p:nvSpPr>
        <p:spPr>
          <a:xfrm>
            <a:off x="7608808" y="4772620"/>
            <a:ext cx="3055025" cy="282178"/>
          </a:xfrm>
          <a:prstGeom prst="rect">
            <a:avLst/>
          </a:prstGeom>
          <a:noFill/>
          <a:ln/>
        </p:spPr>
        <p:txBody>
          <a:bodyPr wrap="none" lIns="0" tIns="0" rIns="0" bIns="0" rtlCol="0" anchor="t"/>
          <a:lstStyle/>
          <a:p>
            <a:pPr algn="l" indent="0" marL="0">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Socialització Participatòria</a:t>
            </a:r>
            <a:endParaRPr lang="en-US" sz="1750" dirty="0"/>
          </a:p>
        </p:txBody>
      </p:sp>
      <p:sp>
        <p:nvSpPr>
          <p:cNvPr id="13" name="Text 10"/>
          <p:cNvSpPr/>
          <p:nvPr/>
        </p:nvSpPr>
        <p:spPr>
          <a:xfrm>
            <a:off x="7608808" y="5163145"/>
            <a:ext cx="6096000" cy="866894"/>
          </a:xfrm>
          <a:prstGeom prst="rect">
            <a:avLst/>
          </a:prstGeom>
          <a:noFill/>
          <a:ln/>
        </p:spPr>
        <p:txBody>
          <a:bodyPr wrap="square" lIns="0" tIns="0" rIns="0" bIns="0" rtlCol="0" anchor="t"/>
          <a:lstStyle/>
          <a:p>
            <a:pPr algn="l" indent="0" marL="0">
              <a:lnSpc>
                <a:spcPts val="2250"/>
              </a:lnSpc>
              <a:buNone/>
            </a:pPr>
            <a:r>
              <a:rPr lang="en-US" sz="1400" dirty="0">
                <a:solidFill>
                  <a:srgbClr val="61615C"/>
                </a:solidFill>
                <a:latin typeface="Tomorrow" pitchFamily="34" charset="0"/>
                <a:ea typeface="Tomorrow" pitchFamily="34" charset="-122"/>
                <a:cs typeface="Tomorrow" pitchFamily="34" charset="-120"/>
              </a:rPr>
              <a:t>Es promouen la participació, les recompenses no materials i els càstigs simbòlics, la comunicació en forma de diàleg i els desitjos dels infants.</a:t>
            </a:r>
            <a:endParaRPr lang="en-US" sz="1400" dirty="0"/>
          </a:p>
        </p:txBody>
      </p:sp>
      <p:sp>
        <p:nvSpPr>
          <p:cNvPr id="14" name="Text 11"/>
          <p:cNvSpPr/>
          <p:nvPr/>
        </p:nvSpPr>
        <p:spPr>
          <a:xfrm>
            <a:off x="722233" y="6436519"/>
            <a:ext cx="13185934" cy="866894"/>
          </a:xfrm>
          <a:prstGeom prst="rect">
            <a:avLst/>
          </a:prstGeom>
          <a:noFill/>
          <a:ln/>
        </p:spPr>
        <p:txBody>
          <a:bodyPr wrap="square" lIns="0" tIns="0" rIns="0" bIns="0" rtlCol="0" anchor="t"/>
          <a:lstStyle/>
          <a:p>
            <a:pPr algn="l" indent="0" marL="0">
              <a:lnSpc>
                <a:spcPts val="2250"/>
              </a:lnSpc>
              <a:buNone/>
            </a:pPr>
            <a:r>
              <a:rPr lang="en-US" sz="1400" dirty="0">
                <a:solidFill>
                  <a:srgbClr val="61615C"/>
                </a:solidFill>
                <a:latin typeface="Tomorrow" pitchFamily="34" charset="0"/>
                <a:ea typeface="Tomorrow" pitchFamily="34" charset="-122"/>
                <a:cs typeface="Tomorrow" pitchFamily="34" charset="-120"/>
              </a:rPr>
              <a:t>D'altra banda, un altre dels factors fonamentals en el procés de socialització és l'educació i, més especialment, la formació social que es dóna dins de l'educació secundària. I que en aquest nivell s'inclou l'atenció personalitzada, present en tutories, ajudes, interès pel desenvolupament de l'alumnat-company. D'aquesta manera, es crea un corrent interactiu molt productiu per a la socialització i el rendiment acadèmic.</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1640" y="657344"/>
            <a:ext cx="6740843" cy="579358"/>
          </a:xfrm>
          <a:prstGeom prst="rect">
            <a:avLst/>
          </a:prstGeom>
          <a:noFill/>
          <a:ln/>
        </p:spPr>
        <p:txBody>
          <a:bodyPr wrap="none" lIns="0" tIns="0" rIns="0" bIns="0" rtlCol="0" anchor="t"/>
          <a:lstStyle/>
          <a:p>
            <a:pPr algn="l" indent="0" marL="0">
              <a:lnSpc>
                <a:spcPts val="4550"/>
              </a:lnSpc>
              <a:buNone/>
            </a:pPr>
            <a:r>
              <a:rPr lang="en-US" sz="3650" dirty="0">
                <a:solidFill>
                  <a:srgbClr val="1D1D1B"/>
                </a:solidFill>
                <a:latin typeface="Tomorrow Semi Bold" pitchFamily="34" charset="0"/>
                <a:ea typeface="Tomorrow Semi Bold" pitchFamily="34" charset="-122"/>
                <a:cs typeface="Tomorrow Semi Bold" pitchFamily="34" charset="-120"/>
              </a:rPr>
              <a:t>Inadaptació i Exclusió Social</a:t>
            </a:r>
            <a:endParaRPr lang="en-US" sz="3650" dirty="0"/>
          </a:p>
        </p:txBody>
      </p:sp>
      <p:sp>
        <p:nvSpPr>
          <p:cNvPr id="3" name="Text 1"/>
          <p:cNvSpPr/>
          <p:nvPr/>
        </p:nvSpPr>
        <p:spPr>
          <a:xfrm>
            <a:off x="741640" y="1607463"/>
            <a:ext cx="13147119" cy="889754"/>
          </a:xfrm>
          <a:prstGeom prst="rect">
            <a:avLst/>
          </a:prstGeom>
          <a:noFill/>
          <a:ln/>
        </p:spPr>
        <p:txBody>
          <a:bodyPr wrap="squar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El concepte d'inadaptació social segueix sent un concepte poc precís, ja que no és propi d'una categoria d'edat, no implica una sola problemàtica, etc. La societat gaudeix de grans avenços que estan permetent alts nivells de benestar per a alguns segments de la població, però segueixen existint altres col·lectius que pertanyen a aquest sector de la població de la inadaptació, marginació i exclusió social.</a:t>
            </a:r>
            <a:endParaRPr lang="en-US" sz="1450" dirty="0"/>
          </a:p>
        </p:txBody>
      </p:sp>
      <p:sp>
        <p:nvSpPr>
          <p:cNvPr id="4" name="Text 2"/>
          <p:cNvSpPr/>
          <p:nvPr/>
        </p:nvSpPr>
        <p:spPr>
          <a:xfrm>
            <a:off x="1019770" y="2914412"/>
            <a:ext cx="12868989" cy="593169"/>
          </a:xfrm>
          <a:prstGeom prst="rect">
            <a:avLst/>
          </a:prstGeom>
          <a:noFill/>
          <a:ln/>
        </p:spPr>
        <p:txBody>
          <a:bodyPr wrap="squar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La persona inadaptada és una persona que, donades les seves peculiaritats de vida, ha adoptat mecanismes de socialització diferents a la resta de la població.</a:t>
            </a:r>
            <a:endParaRPr lang="en-US" sz="1450" dirty="0"/>
          </a:p>
        </p:txBody>
      </p:sp>
      <p:sp>
        <p:nvSpPr>
          <p:cNvPr id="5" name="Shape 3"/>
          <p:cNvSpPr/>
          <p:nvPr/>
        </p:nvSpPr>
        <p:spPr>
          <a:xfrm>
            <a:off x="741640" y="2705814"/>
            <a:ext cx="22860" cy="1010364"/>
          </a:xfrm>
          <a:prstGeom prst="rect">
            <a:avLst/>
          </a:prstGeom>
          <a:solidFill>
            <a:srgbClr val="1D1D1B"/>
          </a:solidFill>
          <a:ln/>
        </p:spPr>
      </p:sp>
      <p:sp>
        <p:nvSpPr>
          <p:cNvPr id="6" name="Text 4"/>
          <p:cNvSpPr/>
          <p:nvPr/>
        </p:nvSpPr>
        <p:spPr>
          <a:xfrm>
            <a:off x="741640" y="3924776"/>
            <a:ext cx="13147119" cy="1186339"/>
          </a:xfrm>
          <a:prstGeom prst="rect">
            <a:avLst/>
          </a:prstGeom>
          <a:noFill/>
          <a:ln/>
        </p:spPr>
        <p:txBody>
          <a:bodyPr wrap="squar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Per a aconseguir que aquest fracàs no es produeixi, l'adequat seria que tot procés educatiu estigui individualitzat, on les finalitats i mètodes pedagògics de l'educació estiguin adaptats a les peculiaritats de cada infant i jove. Aquesta inadaptació de l'infant, produïda per un clar fracàs escolar enfront de l'aprenentatge en si mateix i la posterior integració social del fracàs és bastant greu, provocant un problema important per a l'infant en una societat en la qual dia a dia es valora més l'adquisició de coneixements.</a:t>
            </a:r>
            <a:endParaRPr lang="en-US" sz="1450" dirty="0"/>
          </a:p>
        </p:txBody>
      </p:sp>
      <p:sp>
        <p:nvSpPr>
          <p:cNvPr id="7" name="Text 5"/>
          <p:cNvSpPr/>
          <p:nvPr/>
        </p:nvSpPr>
        <p:spPr>
          <a:xfrm>
            <a:off x="741640" y="5389245"/>
            <a:ext cx="3657481" cy="347663"/>
          </a:xfrm>
          <a:prstGeom prst="rect">
            <a:avLst/>
          </a:prstGeom>
          <a:noFill/>
          <a:ln/>
        </p:spPr>
        <p:txBody>
          <a:bodyPr wrap="none" lIns="0" tIns="0" rIns="0" bIns="0" rtlCol="0" anchor="t"/>
          <a:lstStyle/>
          <a:p>
            <a:pPr algn="l" indent="0" marL="0">
              <a:lnSpc>
                <a:spcPts val="2700"/>
              </a:lnSpc>
              <a:buNone/>
            </a:pPr>
            <a:r>
              <a:rPr lang="en-US" sz="2150" dirty="0">
                <a:solidFill>
                  <a:srgbClr val="1D1D1B"/>
                </a:solidFill>
                <a:latin typeface="Tomorrow Semi Bold" pitchFamily="34" charset="0"/>
                <a:ea typeface="Tomorrow Semi Bold" pitchFamily="34" charset="-122"/>
                <a:cs typeface="Tomorrow Semi Bold" pitchFamily="34" charset="-120"/>
              </a:rPr>
              <a:t>Causes del Fracàs Escolar</a:t>
            </a:r>
            <a:endParaRPr lang="en-US" sz="2150" dirty="0"/>
          </a:p>
        </p:txBody>
      </p:sp>
      <p:pic>
        <p:nvPicPr>
          <p:cNvPr id="8"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11173" y="6024205"/>
            <a:ext cx="278130" cy="278130"/>
          </a:xfrm>
          <a:prstGeom prst="rect">
            <a:avLst/>
          </a:prstGeom>
        </p:spPr>
      </p:pic>
      <p:sp>
        <p:nvSpPr>
          <p:cNvPr id="9" name="Text 6"/>
          <p:cNvSpPr/>
          <p:nvPr/>
        </p:nvSpPr>
        <p:spPr>
          <a:xfrm>
            <a:off x="1344216" y="6015037"/>
            <a:ext cx="5855137" cy="593169"/>
          </a:xfrm>
          <a:prstGeom prst="rect">
            <a:avLst/>
          </a:prstGeom>
          <a:noFill/>
          <a:ln/>
        </p:spPr>
        <p:txBody>
          <a:bodyPr wrap="squar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A l'alumnat no se li ensenya a estudiar, a integrar els coneixements que ja posseeix amb els nous.</a:t>
            </a:r>
            <a:endParaRPr lang="en-US" sz="1450" dirty="0"/>
          </a:p>
        </p:txBody>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80" y="6024205"/>
            <a:ext cx="278130" cy="278130"/>
          </a:xfrm>
          <a:prstGeom prst="rect">
            <a:avLst/>
          </a:prstGeom>
        </p:spPr>
      </p:pic>
      <p:sp>
        <p:nvSpPr>
          <p:cNvPr id="11" name="Text 7"/>
          <p:cNvSpPr/>
          <p:nvPr/>
        </p:nvSpPr>
        <p:spPr>
          <a:xfrm>
            <a:off x="8033623" y="6015037"/>
            <a:ext cx="5855137" cy="593169"/>
          </a:xfrm>
          <a:prstGeom prst="rect">
            <a:avLst/>
          </a:prstGeom>
          <a:noFill/>
          <a:ln/>
        </p:spPr>
        <p:txBody>
          <a:bodyPr wrap="squar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A l'escola, fan una diferència entre els continguts que imparteixen i les exigències de la vida real.</a:t>
            </a:r>
            <a:endParaRPr lang="en-US" sz="1450" dirty="0"/>
          </a:p>
        </p:txBody>
      </p:sp>
      <p:pic>
        <p:nvPicPr>
          <p:cNvPr id="12"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1173" y="6988135"/>
            <a:ext cx="278130" cy="278130"/>
          </a:xfrm>
          <a:prstGeom prst="rect">
            <a:avLst/>
          </a:prstGeom>
        </p:spPr>
      </p:pic>
      <p:sp>
        <p:nvSpPr>
          <p:cNvPr id="13" name="Text 8"/>
          <p:cNvSpPr/>
          <p:nvPr/>
        </p:nvSpPr>
        <p:spPr>
          <a:xfrm>
            <a:off x="1344216" y="6978968"/>
            <a:ext cx="5855137" cy="593169"/>
          </a:xfrm>
          <a:prstGeom prst="rect">
            <a:avLst/>
          </a:prstGeom>
          <a:noFill/>
          <a:ln/>
        </p:spPr>
        <p:txBody>
          <a:bodyPr wrap="squar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Clara falta de coordinació pedagògica del professorat entre si i amb les famílies.</a:t>
            </a:r>
            <a:endParaRPr lang="en-US" sz="1450" dirty="0"/>
          </a:p>
        </p:txBody>
      </p:sp>
      <p:pic>
        <p:nvPicPr>
          <p:cNvPr id="14"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0580" y="6988135"/>
            <a:ext cx="278130" cy="278130"/>
          </a:xfrm>
          <a:prstGeom prst="rect">
            <a:avLst/>
          </a:prstGeom>
        </p:spPr>
      </p:pic>
      <p:sp>
        <p:nvSpPr>
          <p:cNvPr id="15" name="Text 9"/>
          <p:cNvSpPr/>
          <p:nvPr/>
        </p:nvSpPr>
        <p:spPr>
          <a:xfrm>
            <a:off x="8033623" y="6978968"/>
            <a:ext cx="5855137" cy="296585"/>
          </a:xfrm>
          <a:prstGeom prst="rect">
            <a:avLst/>
          </a:prstGeom>
          <a:noFill/>
          <a:ln/>
        </p:spPr>
        <p:txBody>
          <a:bodyPr wrap="none" lIns="0" tIns="0" rIns="0" bIns="0" rtlCol="0" anchor="t"/>
          <a:lstStyle/>
          <a:p>
            <a:pPr algn="l" indent="0" marL="0">
              <a:lnSpc>
                <a:spcPts val="2300"/>
              </a:lnSpc>
              <a:buNone/>
            </a:pPr>
            <a:r>
              <a:rPr lang="en-US" sz="1450" dirty="0">
                <a:solidFill>
                  <a:srgbClr val="61615C"/>
                </a:solidFill>
                <a:latin typeface="Tomorrow" pitchFamily="34" charset="0"/>
                <a:ea typeface="Tomorrow" pitchFamily="34" charset="-122"/>
                <a:cs typeface="Tomorrow" pitchFamily="34" charset="-120"/>
              </a:rPr>
              <a:t>Poca expectativa d'èxit per part de l'alumnat.</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0329" y="648057"/>
            <a:ext cx="7294126" cy="570548"/>
          </a:xfrm>
          <a:prstGeom prst="rect">
            <a:avLst/>
          </a:prstGeom>
          <a:noFill/>
          <a:ln/>
        </p:spPr>
        <p:txBody>
          <a:bodyPr wrap="none" lIns="0" tIns="0" rIns="0" bIns="0" rtlCol="0" anchor="t"/>
          <a:lstStyle/>
          <a:p>
            <a:pPr algn="l" indent="0" marL="0">
              <a:lnSpc>
                <a:spcPts val="4450"/>
              </a:lnSpc>
              <a:buNone/>
            </a:pPr>
            <a:r>
              <a:rPr lang="en-US" sz="3550" dirty="0">
                <a:solidFill>
                  <a:srgbClr val="1D1D1B"/>
                </a:solidFill>
                <a:latin typeface="Tomorrow Semi Bold" pitchFamily="34" charset="0"/>
                <a:ea typeface="Tomorrow Semi Bold" pitchFamily="34" charset="-122"/>
                <a:cs typeface="Tomorrow Semi Bold" pitchFamily="34" charset="-120"/>
              </a:rPr>
              <a:t>Models d'Intervenció Educativa</a:t>
            </a:r>
            <a:endParaRPr lang="en-US" sz="3550" dirty="0"/>
          </a:p>
        </p:txBody>
      </p:sp>
      <p:sp>
        <p:nvSpPr>
          <p:cNvPr id="3" name="Text 1"/>
          <p:cNvSpPr/>
          <p:nvPr/>
        </p:nvSpPr>
        <p:spPr>
          <a:xfrm>
            <a:off x="730329" y="1583769"/>
            <a:ext cx="13169741" cy="876538"/>
          </a:xfrm>
          <a:prstGeom prst="rect">
            <a:avLst/>
          </a:prstGeom>
          <a:noFill/>
          <a:ln/>
        </p:spPr>
        <p:txBody>
          <a:bodyPr wrap="square" lIns="0" tIns="0" rIns="0" bIns="0" rtlCol="0" anchor="t"/>
          <a:lstStyle/>
          <a:p>
            <a:pPr algn="l" indent="0" marL="0">
              <a:lnSpc>
                <a:spcPts val="2300"/>
              </a:lnSpc>
              <a:buNone/>
            </a:pPr>
            <a:r>
              <a:rPr lang="en-US" sz="1400" dirty="0">
                <a:solidFill>
                  <a:srgbClr val="61615C"/>
                </a:solidFill>
                <a:latin typeface="Tomorrow" pitchFamily="34" charset="0"/>
                <a:ea typeface="Tomorrow" pitchFamily="34" charset="-122"/>
                <a:cs typeface="Tomorrow" pitchFamily="34" charset="-120"/>
              </a:rPr>
              <a:t>Es distingeixen diverses definicions sobre el que són els models, però, des del camp de l'orientació educativa, els models es refereixen a la representació que reflecteix el disseny, l'estructura i els components essencials d'un procés d'intervenció. Són una guia per a l'acció socioeducativa i un marc interpretatiu de la realitat.</a:t>
            </a:r>
            <a:endParaRPr lang="en-US" sz="1400" dirty="0"/>
          </a:p>
        </p:txBody>
      </p:sp>
      <p:sp>
        <p:nvSpPr>
          <p:cNvPr id="4" name="Shape 2"/>
          <p:cNvSpPr/>
          <p:nvPr/>
        </p:nvSpPr>
        <p:spPr>
          <a:xfrm>
            <a:off x="730329" y="2665690"/>
            <a:ext cx="6493550" cy="2366605"/>
          </a:xfrm>
          <a:prstGeom prst="roundRect">
            <a:avLst>
              <a:gd name="adj" fmla="val 1157"/>
            </a:avLst>
          </a:prstGeom>
          <a:solidFill>
            <a:srgbClr val="F0EAEA"/>
          </a:solidFill>
          <a:ln/>
        </p:spPr>
      </p:sp>
      <p:sp>
        <p:nvSpPr>
          <p:cNvPr id="5" name="Shape 3"/>
          <p:cNvSpPr/>
          <p:nvPr/>
        </p:nvSpPr>
        <p:spPr>
          <a:xfrm>
            <a:off x="912852" y="2848213"/>
            <a:ext cx="547688" cy="547688"/>
          </a:xfrm>
          <a:prstGeom prst="roundRect">
            <a:avLst>
              <a:gd name="adj" fmla="val 16693967"/>
            </a:avLst>
          </a:prstGeom>
          <a:solidFill>
            <a:srgbClr val="1D1D1B"/>
          </a:solidFill>
          <a:ln/>
        </p:spPr>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63466" y="2998708"/>
            <a:ext cx="246459" cy="246459"/>
          </a:xfrm>
          <a:prstGeom prst="rect">
            <a:avLst/>
          </a:prstGeom>
        </p:spPr>
      </p:pic>
      <p:sp>
        <p:nvSpPr>
          <p:cNvPr id="7" name="Text 4"/>
          <p:cNvSpPr/>
          <p:nvPr/>
        </p:nvSpPr>
        <p:spPr>
          <a:xfrm>
            <a:off x="912852" y="3578423"/>
            <a:ext cx="2282190" cy="285274"/>
          </a:xfrm>
          <a:prstGeom prst="rect">
            <a:avLst/>
          </a:prstGeom>
          <a:noFill/>
          <a:ln/>
        </p:spPr>
        <p:txBody>
          <a:bodyPr wrap="none" lIns="0" tIns="0" rIns="0" bIns="0" rtlCol="0" anchor="t"/>
          <a:lstStyle/>
          <a:p>
            <a:pPr algn="l" indent="0" marL="0">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Model Clínic</a:t>
            </a:r>
            <a:endParaRPr lang="en-US" sz="1750" dirty="0"/>
          </a:p>
        </p:txBody>
      </p:sp>
      <p:sp>
        <p:nvSpPr>
          <p:cNvPr id="8" name="Text 5"/>
          <p:cNvSpPr/>
          <p:nvPr/>
        </p:nvSpPr>
        <p:spPr>
          <a:xfrm>
            <a:off x="912852" y="3973235"/>
            <a:ext cx="6128504" cy="876538"/>
          </a:xfrm>
          <a:prstGeom prst="rect">
            <a:avLst/>
          </a:prstGeom>
          <a:noFill/>
          <a:ln/>
        </p:spPr>
        <p:txBody>
          <a:bodyPr wrap="square" lIns="0" tIns="0" rIns="0" bIns="0" rtlCol="0" anchor="t"/>
          <a:lstStyle/>
          <a:p>
            <a:pPr algn="l" indent="0" marL="0">
              <a:lnSpc>
                <a:spcPts val="2300"/>
              </a:lnSpc>
              <a:buNone/>
            </a:pPr>
            <a:r>
              <a:rPr lang="en-US" sz="1400" dirty="0">
                <a:solidFill>
                  <a:srgbClr val="61615C"/>
                </a:solidFill>
                <a:latin typeface="Tomorrow" pitchFamily="34" charset="0"/>
                <a:ea typeface="Tomorrow" pitchFamily="34" charset="-122"/>
                <a:cs typeface="Tomorrow" pitchFamily="34" charset="-120"/>
              </a:rPr>
              <a:t>Es basa en realitzar una intervenció, per part d'una persona professional, directa i individualitzada sobre una persona que té dificultats per manejar i resoldre els seus propis problemes.</a:t>
            </a:r>
            <a:endParaRPr lang="en-US" sz="1400" dirty="0"/>
          </a:p>
        </p:txBody>
      </p:sp>
      <p:sp>
        <p:nvSpPr>
          <p:cNvPr id="9" name="Shape 6"/>
          <p:cNvSpPr/>
          <p:nvPr/>
        </p:nvSpPr>
        <p:spPr>
          <a:xfrm>
            <a:off x="7406402" y="2665690"/>
            <a:ext cx="6493669" cy="2366605"/>
          </a:xfrm>
          <a:prstGeom prst="roundRect">
            <a:avLst>
              <a:gd name="adj" fmla="val 1157"/>
            </a:avLst>
          </a:prstGeom>
          <a:solidFill>
            <a:srgbClr val="F0EAEA"/>
          </a:solidFill>
          <a:ln/>
        </p:spPr>
      </p:sp>
      <p:sp>
        <p:nvSpPr>
          <p:cNvPr id="10" name="Shape 7"/>
          <p:cNvSpPr/>
          <p:nvPr/>
        </p:nvSpPr>
        <p:spPr>
          <a:xfrm>
            <a:off x="7588925" y="2848213"/>
            <a:ext cx="547688" cy="547688"/>
          </a:xfrm>
          <a:prstGeom prst="roundRect">
            <a:avLst>
              <a:gd name="adj" fmla="val 16693967"/>
            </a:avLst>
          </a:prstGeom>
          <a:solidFill>
            <a:srgbClr val="1D1D1B"/>
          </a:solidFill>
          <a:ln/>
        </p:spPr>
      </p:sp>
      <p:pic>
        <p:nvPicPr>
          <p:cNvPr id="11"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9539" y="2998708"/>
            <a:ext cx="246459" cy="246459"/>
          </a:xfrm>
          <a:prstGeom prst="rect">
            <a:avLst/>
          </a:prstGeom>
        </p:spPr>
      </p:pic>
      <p:sp>
        <p:nvSpPr>
          <p:cNvPr id="12" name="Text 8"/>
          <p:cNvSpPr/>
          <p:nvPr/>
        </p:nvSpPr>
        <p:spPr>
          <a:xfrm>
            <a:off x="7588925" y="3578423"/>
            <a:ext cx="2282190" cy="285274"/>
          </a:xfrm>
          <a:prstGeom prst="rect">
            <a:avLst/>
          </a:prstGeom>
          <a:noFill/>
          <a:ln/>
        </p:spPr>
        <p:txBody>
          <a:bodyPr wrap="none" lIns="0" tIns="0" rIns="0" bIns="0" rtlCol="0" anchor="t"/>
          <a:lstStyle/>
          <a:p>
            <a:pPr algn="l" indent="0" marL="0">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Model de Serveis</a:t>
            </a:r>
            <a:endParaRPr lang="en-US" sz="1750" dirty="0"/>
          </a:p>
        </p:txBody>
      </p:sp>
      <p:sp>
        <p:nvSpPr>
          <p:cNvPr id="13" name="Text 9"/>
          <p:cNvSpPr/>
          <p:nvPr/>
        </p:nvSpPr>
        <p:spPr>
          <a:xfrm>
            <a:off x="7588925" y="3973235"/>
            <a:ext cx="6128623" cy="876538"/>
          </a:xfrm>
          <a:prstGeom prst="rect">
            <a:avLst/>
          </a:prstGeom>
          <a:noFill/>
          <a:ln/>
        </p:spPr>
        <p:txBody>
          <a:bodyPr wrap="square" lIns="0" tIns="0" rIns="0" bIns="0" rtlCol="0" anchor="t"/>
          <a:lstStyle/>
          <a:p>
            <a:pPr algn="l" indent="0" marL="0">
              <a:lnSpc>
                <a:spcPts val="2300"/>
              </a:lnSpc>
              <a:buNone/>
            </a:pPr>
            <a:r>
              <a:rPr lang="en-US" sz="1400" dirty="0">
                <a:solidFill>
                  <a:srgbClr val="61615C"/>
                </a:solidFill>
                <a:latin typeface="Tomorrow" pitchFamily="34" charset="0"/>
                <a:ea typeface="Tomorrow" pitchFamily="34" charset="-122"/>
                <a:cs typeface="Tomorrow" pitchFamily="34" charset="-120"/>
              </a:rPr>
              <a:t>Consisteix en la intervenció directa d'un equip especialitzat sobre un grup reduït de subjectes, per atendre les carències o necessitats que demanda la població.</a:t>
            </a:r>
            <a:endParaRPr lang="en-US" sz="1400" dirty="0"/>
          </a:p>
        </p:txBody>
      </p:sp>
      <p:sp>
        <p:nvSpPr>
          <p:cNvPr id="14" name="Shape 10"/>
          <p:cNvSpPr/>
          <p:nvPr/>
        </p:nvSpPr>
        <p:spPr>
          <a:xfrm>
            <a:off x="730329" y="5214818"/>
            <a:ext cx="6493550" cy="2366605"/>
          </a:xfrm>
          <a:prstGeom prst="roundRect">
            <a:avLst>
              <a:gd name="adj" fmla="val 1157"/>
            </a:avLst>
          </a:prstGeom>
          <a:solidFill>
            <a:srgbClr val="F0EAEA"/>
          </a:solidFill>
          <a:ln/>
        </p:spPr>
      </p:sp>
      <p:sp>
        <p:nvSpPr>
          <p:cNvPr id="15" name="Shape 11"/>
          <p:cNvSpPr/>
          <p:nvPr/>
        </p:nvSpPr>
        <p:spPr>
          <a:xfrm>
            <a:off x="912852" y="5397341"/>
            <a:ext cx="547688" cy="547688"/>
          </a:xfrm>
          <a:prstGeom prst="roundRect">
            <a:avLst>
              <a:gd name="adj" fmla="val 16693967"/>
            </a:avLst>
          </a:prstGeom>
          <a:solidFill>
            <a:srgbClr val="1D1D1B"/>
          </a:solidFill>
          <a:ln/>
        </p:spPr>
      </p:sp>
      <p:pic>
        <p:nvPicPr>
          <p:cNvPr id="16"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3466" y="5547836"/>
            <a:ext cx="246459" cy="246459"/>
          </a:xfrm>
          <a:prstGeom prst="rect">
            <a:avLst/>
          </a:prstGeom>
        </p:spPr>
      </p:pic>
      <p:sp>
        <p:nvSpPr>
          <p:cNvPr id="17" name="Text 12"/>
          <p:cNvSpPr/>
          <p:nvPr/>
        </p:nvSpPr>
        <p:spPr>
          <a:xfrm>
            <a:off x="912852" y="6127552"/>
            <a:ext cx="2378512" cy="285274"/>
          </a:xfrm>
          <a:prstGeom prst="rect">
            <a:avLst/>
          </a:prstGeom>
          <a:noFill/>
          <a:ln/>
        </p:spPr>
        <p:txBody>
          <a:bodyPr wrap="none" lIns="0" tIns="0" rIns="0" bIns="0" rtlCol="0" anchor="t"/>
          <a:lstStyle/>
          <a:p>
            <a:pPr algn="l" indent="0" marL="0">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Model de Programes</a:t>
            </a:r>
            <a:endParaRPr lang="en-US" sz="1750" dirty="0"/>
          </a:p>
        </p:txBody>
      </p:sp>
      <p:sp>
        <p:nvSpPr>
          <p:cNvPr id="18" name="Text 13"/>
          <p:cNvSpPr/>
          <p:nvPr/>
        </p:nvSpPr>
        <p:spPr>
          <a:xfrm>
            <a:off x="912852" y="6522363"/>
            <a:ext cx="6128504" cy="876538"/>
          </a:xfrm>
          <a:prstGeom prst="rect">
            <a:avLst/>
          </a:prstGeom>
          <a:noFill/>
          <a:ln/>
        </p:spPr>
        <p:txBody>
          <a:bodyPr wrap="square" lIns="0" tIns="0" rIns="0" bIns="0" rtlCol="0" anchor="t"/>
          <a:lstStyle/>
          <a:p>
            <a:pPr algn="l" indent="0" marL="0">
              <a:lnSpc>
                <a:spcPts val="2300"/>
              </a:lnSpc>
              <a:buNone/>
            </a:pPr>
            <a:r>
              <a:rPr lang="en-US" sz="1400" dirty="0">
                <a:solidFill>
                  <a:srgbClr val="61615C"/>
                </a:solidFill>
                <a:latin typeface="Tomorrow" pitchFamily="34" charset="0"/>
                <a:ea typeface="Tomorrow" pitchFamily="34" charset="-122"/>
                <a:cs typeface="Tomorrow" pitchFamily="34" charset="-120"/>
              </a:rPr>
              <a:t>La persona educadora intervindrà directament sobre grups amplis de subjectes, sent flexible en la participació d'altres agents en aquesta intervenció. Hi ha una prèvia planificació de la intervenció.</a:t>
            </a:r>
            <a:endParaRPr lang="en-US" sz="1400" dirty="0"/>
          </a:p>
        </p:txBody>
      </p:sp>
      <p:sp>
        <p:nvSpPr>
          <p:cNvPr id="19" name="Shape 14"/>
          <p:cNvSpPr/>
          <p:nvPr/>
        </p:nvSpPr>
        <p:spPr>
          <a:xfrm>
            <a:off x="7406402" y="5214818"/>
            <a:ext cx="6493669" cy="2366605"/>
          </a:xfrm>
          <a:prstGeom prst="roundRect">
            <a:avLst>
              <a:gd name="adj" fmla="val 1157"/>
            </a:avLst>
          </a:prstGeom>
          <a:solidFill>
            <a:srgbClr val="F0EAEA"/>
          </a:solidFill>
          <a:ln/>
        </p:spPr>
      </p:sp>
      <p:sp>
        <p:nvSpPr>
          <p:cNvPr id="20" name="Shape 15"/>
          <p:cNvSpPr/>
          <p:nvPr/>
        </p:nvSpPr>
        <p:spPr>
          <a:xfrm>
            <a:off x="7588925" y="5397341"/>
            <a:ext cx="547688" cy="547688"/>
          </a:xfrm>
          <a:prstGeom prst="roundRect">
            <a:avLst>
              <a:gd name="adj" fmla="val 16693967"/>
            </a:avLst>
          </a:prstGeom>
          <a:solidFill>
            <a:srgbClr val="1D1D1B"/>
          </a:solidFill>
          <a:ln/>
        </p:spPr>
      </p:sp>
      <p:pic>
        <p:nvPicPr>
          <p:cNvPr id="21"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9539" y="5547836"/>
            <a:ext cx="246459" cy="246459"/>
          </a:xfrm>
          <a:prstGeom prst="rect">
            <a:avLst/>
          </a:prstGeom>
        </p:spPr>
      </p:pic>
      <p:sp>
        <p:nvSpPr>
          <p:cNvPr id="22" name="Text 16"/>
          <p:cNvSpPr/>
          <p:nvPr/>
        </p:nvSpPr>
        <p:spPr>
          <a:xfrm>
            <a:off x="7588925" y="6127552"/>
            <a:ext cx="2282190" cy="285274"/>
          </a:xfrm>
          <a:prstGeom prst="rect">
            <a:avLst/>
          </a:prstGeom>
          <a:noFill/>
          <a:ln/>
        </p:spPr>
        <p:txBody>
          <a:bodyPr wrap="none" lIns="0" tIns="0" rIns="0" bIns="0" rtlCol="0" anchor="t"/>
          <a:lstStyle/>
          <a:p>
            <a:pPr algn="l" indent="0" marL="0">
              <a:lnSpc>
                <a:spcPts val="2200"/>
              </a:lnSpc>
              <a:buNone/>
            </a:pPr>
            <a:r>
              <a:rPr lang="en-US" sz="1750" dirty="0">
                <a:solidFill>
                  <a:srgbClr val="61615C"/>
                </a:solidFill>
                <a:latin typeface="Tomorrow Semi Bold" pitchFamily="34" charset="0"/>
                <a:ea typeface="Tomorrow Semi Bold" pitchFamily="34" charset="-122"/>
                <a:cs typeface="Tomorrow Semi Bold" pitchFamily="34" charset="-120"/>
              </a:rPr>
              <a:t>Model de Consulta</a:t>
            </a:r>
            <a:endParaRPr lang="en-US" sz="1750" dirty="0"/>
          </a:p>
        </p:txBody>
      </p:sp>
      <p:sp>
        <p:nvSpPr>
          <p:cNvPr id="23" name="Text 17"/>
          <p:cNvSpPr/>
          <p:nvPr/>
        </p:nvSpPr>
        <p:spPr>
          <a:xfrm>
            <a:off x="7588925" y="6522363"/>
            <a:ext cx="6128623" cy="876538"/>
          </a:xfrm>
          <a:prstGeom prst="rect">
            <a:avLst/>
          </a:prstGeom>
          <a:noFill/>
          <a:ln/>
        </p:spPr>
        <p:txBody>
          <a:bodyPr wrap="square" lIns="0" tIns="0" rIns="0" bIns="0" rtlCol="0" anchor="t"/>
          <a:lstStyle/>
          <a:p>
            <a:pPr algn="l" indent="0" marL="0">
              <a:lnSpc>
                <a:spcPts val="2300"/>
              </a:lnSpc>
              <a:buNone/>
            </a:pPr>
            <a:r>
              <a:rPr lang="en-US" sz="1400" dirty="0">
                <a:solidFill>
                  <a:srgbClr val="61615C"/>
                </a:solidFill>
                <a:latin typeface="Tomorrow" pitchFamily="34" charset="0"/>
                <a:ea typeface="Tomorrow" pitchFamily="34" charset="-122"/>
                <a:cs typeface="Tomorrow" pitchFamily="34" charset="-120"/>
              </a:rPr>
              <a:t>Es caracteritza principalment per una intervenció indirecta (individual o grupal). Té com a objectiu principal capacitar els agents educatius i socials perquè siguin autèntics agents de canvi.</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4013" y="600908"/>
            <a:ext cx="8775025" cy="526613"/>
          </a:xfrm>
          <a:prstGeom prst="rect">
            <a:avLst/>
          </a:prstGeom>
          <a:noFill/>
          <a:ln/>
        </p:spPr>
        <p:txBody>
          <a:bodyPr wrap="none" lIns="0" tIns="0" rIns="0" bIns="0" rtlCol="0" anchor="t"/>
          <a:lstStyle/>
          <a:p>
            <a:pPr algn="l" indent="0" marL="0">
              <a:lnSpc>
                <a:spcPts val="4100"/>
              </a:lnSpc>
              <a:buNone/>
            </a:pPr>
            <a:r>
              <a:rPr lang="en-US" sz="3300" dirty="0">
                <a:solidFill>
                  <a:srgbClr val="1D1D1B"/>
                </a:solidFill>
                <a:latin typeface="Tomorrow Semi Bold" pitchFamily="34" charset="0"/>
                <a:ea typeface="Tomorrow Semi Bold" pitchFamily="34" charset="-122"/>
                <a:cs typeface="Tomorrow Semi Bold" pitchFamily="34" charset="-120"/>
              </a:rPr>
              <a:t>Estratègies d'Intervenció Socioeducativa</a:t>
            </a:r>
            <a:endParaRPr lang="en-US" sz="3300" dirty="0"/>
          </a:p>
        </p:txBody>
      </p:sp>
      <p:sp>
        <p:nvSpPr>
          <p:cNvPr id="3" name="Text 1"/>
          <p:cNvSpPr/>
          <p:nvPr/>
        </p:nvSpPr>
        <p:spPr>
          <a:xfrm>
            <a:off x="674013" y="1464469"/>
            <a:ext cx="13282374" cy="269558"/>
          </a:xfrm>
          <a:prstGeom prst="rect">
            <a:avLst/>
          </a:prstGeom>
          <a:noFill/>
          <a:ln/>
        </p:spPr>
        <p:txBody>
          <a:bodyPr wrap="none" lIns="0" tIns="0" rIns="0" bIns="0" rtlCol="0" anchor="t"/>
          <a:lstStyle/>
          <a:p>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S'aprecien distintes maneres d'</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integrar les habilitats de vida</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en el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Pla Integral d'intervenció socioeducativa</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destacant les següents estratègies:</a:t>
            </a:r>
            <a:endParaRPr lang="en-US" sz="1300" dirty="0"/>
          </a:p>
        </p:txBody>
      </p:sp>
      <p:sp>
        <p:nvSpPr>
          <p:cNvPr id="4" name="Shape 2"/>
          <p:cNvSpPr/>
          <p:nvPr/>
        </p:nvSpPr>
        <p:spPr>
          <a:xfrm>
            <a:off x="926783" y="2597587"/>
            <a:ext cx="4062174" cy="168473"/>
          </a:xfrm>
          <a:prstGeom prst="roundRect">
            <a:avLst>
              <a:gd name="adj" fmla="val 15004"/>
            </a:avLst>
          </a:prstGeom>
          <a:solidFill>
            <a:srgbClr val="F0EAEA"/>
          </a:solidFill>
          <a:ln/>
        </p:spPr>
      </p:sp>
      <p:sp>
        <p:nvSpPr>
          <p:cNvPr id="5" name="Shape 3"/>
          <p:cNvSpPr/>
          <p:nvPr/>
        </p:nvSpPr>
        <p:spPr>
          <a:xfrm>
            <a:off x="674013" y="2429113"/>
            <a:ext cx="505539" cy="505539"/>
          </a:xfrm>
          <a:prstGeom prst="roundRect">
            <a:avLst>
              <a:gd name="adj" fmla="val 90438"/>
            </a:avLst>
          </a:prstGeom>
          <a:solidFill>
            <a:srgbClr val="F0EAEA"/>
          </a:solidFill>
          <a:ln/>
        </p:spPr>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00338" y="2555558"/>
            <a:ext cx="252770" cy="252770"/>
          </a:xfrm>
          <a:prstGeom prst="rect">
            <a:avLst/>
          </a:prstGeom>
        </p:spPr>
      </p:pic>
      <p:sp>
        <p:nvSpPr>
          <p:cNvPr id="7" name="Text 4"/>
          <p:cNvSpPr/>
          <p:nvPr/>
        </p:nvSpPr>
        <p:spPr>
          <a:xfrm>
            <a:off x="842486" y="3103126"/>
            <a:ext cx="2263616" cy="263247"/>
          </a:xfrm>
          <a:prstGeom prst="rect">
            <a:avLst/>
          </a:prstGeom>
          <a:noFill/>
          <a:ln/>
        </p:spPr>
        <p:txBody>
          <a:bodyPr wrap="none" lIns="0" tIns="0" rIns="0" bIns="0" rtlCol="0" anchor="t"/>
          <a:lstStyle/>
          <a:p>
            <a:pPr algn="l" indent="0" marL="0">
              <a:lnSpc>
                <a:spcPts val="2050"/>
              </a:lnSpc>
              <a:buNone/>
            </a:pPr>
            <a:r>
              <a:rPr lang="en-US" sz="1650" dirty="0">
                <a:solidFill>
                  <a:srgbClr val="61615C"/>
                </a:solidFill>
                <a:latin typeface="Tomorrow Semi Bold" pitchFamily="34" charset="0"/>
                <a:ea typeface="Tomorrow Semi Bold" pitchFamily="34" charset="-122"/>
                <a:cs typeface="Tomorrow Semi Bold" pitchFamily="34" charset="-120"/>
              </a:rPr>
              <a:t>Estratègies Additives</a:t>
            </a:r>
            <a:endParaRPr lang="en-US" sz="1650" dirty="0"/>
          </a:p>
        </p:txBody>
      </p:sp>
      <p:sp>
        <p:nvSpPr>
          <p:cNvPr id="8" name="Text 5"/>
          <p:cNvSpPr/>
          <p:nvPr/>
        </p:nvSpPr>
        <p:spPr>
          <a:xfrm>
            <a:off x="842486" y="3467457"/>
            <a:ext cx="3978116" cy="1347788"/>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Significat:</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Són aquelles que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afegeixen activitats o recursos nous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al que ja existeix. No modifiquen el context principal (per exemple, l'escola o el servei social), sinó que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complementen</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amb accions específiques.</a:t>
            </a:r>
            <a:endParaRPr lang="en-US" sz="1300" dirty="0"/>
          </a:p>
        </p:txBody>
      </p:sp>
      <p:sp>
        <p:nvSpPr>
          <p:cNvPr id="9" name="Text 6"/>
          <p:cNvSpPr/>
          <p:nvPr/>
        </p:nvSpPr>
        <p:spPr>
          <a:xfrm>
            <a:off x="842486" y="4916329"/>
            <a:ext cx="3978116" cy="539115"/>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Objectiu:</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Compensar mancances concretes o reforçar aspectes determinats.</a:t>
            </a:r>
            <a:endParaRPr lang="en-US" sz="1300" dirty="0"/>
          </a:p>
        </p:txBody>
      </p:sp>
      <p:sp>
        <p:nvSpPr>
          <p:cNvPr id="10" name="Text 7"/>
          <p:cNvSpPr/>
          <p:nvPr/>
        </p:nvSpPr>
        <p:spPr>
          <a:xfrm>
            <a:off x="842486" y="5556528"/>
            <a:ext cx="3978116" cy="1886903"/>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Exemples pràctics: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Crear un taller de reforç escolar fora de l'horari lectiu per a alumnat amb dificultats. Oferir sessions de logopèdia addicionals a un infant amb problemes de llenguatge. Organitzar activitats extraescolars (teatre, esport, lectura) per fomentar habilitats socials.</a:t>
            </a:r>
            <a:endParaRPr lang="en-US" sz="1300" dirty="0"/>
          </a:p>
        </p:txBody>
      </p:sp>
      <p:sp>
        <p:nvSpPr>
          <p:cNvPr id="11" name="Shape 8"/>
          <p:cNvSpPr/>
          <p:nvPr/>
        </p:nvSpPr>
        <p:spPr>
          <a:xfrm>
            <a:off x="5410319" y="2344817"/>
            <a:ext cx="4062293" cy="168473"/>
          </a:xfrm>
          <a:prstGeom prst="roundRect">
            <a:avLst>
              <a:gd name="adj" fmla="val 15004"/>
            </a:avLst>
          </a:prstGeom>
          <a:solidFill>
            <a:srgbClr val="F0EAEA"/>
          </a:solidFill>
          <a:ln/>
        </p:spPr>
      </p:sp>
      <p:sp>
        <p:nvSpPr>
          <p:cNvPr id="12" name="Shape 9"/>
          <p:cNvSpPr/>
          <p:nvPr/>
        </p:nvSpPr>
        <p:spPr>
          <a:xfrm>
            <a:off x="5157549" y="2176343"/>
            <a:ext cx="505539" cy="505539"/>
          </a:xfrm>
          <a:prstGeom prst="roundRect">
            <a:avLst>
              <a:gd name="adj" fmla="val 90438"/>
            </a:avLst>
          </a:prstGeom>
          <a:solidFill>
            <a:srgbClr val="F0EAEA"/>
          </a:solidFill>
          <a:ln/>
        </p:spPr>
      </p:sp>
      <p:pic>
        <p:nvPicPr>
          <p:cNvPr id="1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3875" y="2302788"/>
            <a:ext cx="252770" cy="252770"/>
          </a:xfrm>
          <a:prstGeom prst="rect">
            <a:avLst/>
          </a:prstGeom>
        </p:spPr>
      </p:pic>
      <p:sp>
        <p:nvSpPr>
          <p:cNvPr id="14" name="Text 10"/>
          <p:cNvSpPr/>
          <p:nvPr/>
        </p:nvSpPr>
        <p:spPr>
          <a:xfrm>
            <a:off x="5326023" y="2850356"/>
            <a:ext cx="2258497" cy="263247"/>
          </a:xfrm>
          <a:prstGeom prst="rect">
            <a:avLst/>
          </a:prstGeom>
          <a:noFill/>
          <a:ln/>
        </p:spPr>
        <p:txBody>
          <a:bodyPr wrap="none" lIns="0" tIns="0" rIns="0" bIns="0" rtlCol="0" anchor="t"/>
          <a:lstStyle/>
          <a:p>
            <a:pPr algn="l" indent="0" marL="0">
              <a:lnSpc>
                <a:spcPts val="2050"/>
              </a:lnSpc>
              <a:buNone/>
            </a:pPr>
            <a:r>
              <a:rPr lang="en-US" sz="1650" dirty="0">
                <a:solidFill>
                  <a:srgbClr val="61615C"/>
                </a:solidFill>
                <a:latin typeface="Tomorrow Semi Bold" pitchFamily="34" charset="0"/>
                <a:ea typeface="Tomorrow Semi Bold" pitchFamily="34" charset="-122"/>
                <a:cs typeface="Tomorrow Semi Bold" pitchFamily="34" charset="-120"/>
              </a:rPr>
              <a:t>Estratègies Infusives</a:t>
            </a:r>
            <a:endParaRPr lang="en-US" sz="1650" dirty="0"/>
          </a:p>
        </p:txBody>
      </p:sp>
      <p:sp>
        <p:nvSpPr>
          <p:cNvPr id="15" name="Text 11"/>
          <p:cNvSpPr/>
          <p:nvPr/>
        </p:nvSpPr>
        <p:spPr>
          <a:xfrm>
            <a:off x="5326023" y="3214688"/>
            <a:ext cx="3978235" cy="1617345"/>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Significat:</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Aquestes estratègies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no afegeixen activitats noves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sinó que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incorporen objectius socioeducatius dins les activitats o rutines ja existents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Com si fossin temes transversals, s'encarrega de dispersar aquestes capacitats en el conjunt de l'activitat educativa.</a:t>
            </a:r>
            <a:endParaRPr lang="en-US" sz="1300" dirty="0"/>
          </a:p>
        </p:txBody>
      </p:sp>
      <p:sp>
        <p:nvSpPr>
          <p:cNvPr id="16" name="Text 12"/>
          <p:cNvSpPr/>
          <p:nvPr/>
        </p:nvSpPr>
        <p:spPr>
          <a:xfrm>
            <a:off x="5326023" y="4933117"/>
            <a:ext cx="3978235" cy="808673"/>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Objectiu:</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Fer que el procés educatiu o social sigui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inclusiu i transversal</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sense separar ni etiquetar.</a:t>
            </a:r>
            <a:endParaRPr lang="en-US" sz="1300" dirty="0"/>
          </a:p>
        </p:txBody>
      </p:sp>
      <p:sp>
        <p:nvSpPr>
          <p:cNvPr id="17" name="Text 13"/>
          <p:cNvSpPr/>
          <p:nvPr/>
        </p:nvSpPr>
        <p:spPr>
          <a:xfrm>
            <a:off x="5326023" y="5842873"/>
            <a:ext cx="3978235" cy="1617345"/>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Exemples pràctics: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Durant les classes ordinàries, el mestre introdueix valors de convivència, empatia o igualtat dins de cada assignatura. A un casal infantil, les persones monitores fomenten la cooperació i la resolució pacífica de conflictes mentre juguen.</a:t>
            </a:r>
            <a:endParaRPr lang="en-US" sz="1300" dirty="0"/>
          </a:p>
        </p:txBody>
      </p:sp>
      <p:sp>
        <p:nvSpPr>
          <p:cNvPr id="18" name="Shape 14"/>
          <p:cNvSpPr/>
          <p:nvPr/>
        </p:nvSpPr>
        <p:spPr>
          <a:xfrm>
            <a:off x="9893975" y="2092047"/>
            <a:ext cx="4062293" cy="168473"/>
          </a:xfrm>
          <a:prstGeom prst="roundRect">
            <a:avLst>
              <a:gd name="adj" fmla="val 15004"/>
            </a:avLst>
          </a:prstGeom>
          <a:solidFill>
            <a:srgbClr val="F0EAEA"/>
          </a:solidFill>
          <a:ln/>
        </p:spPr>
      </p:sp>
      <p:sp>
        <p:nvSpPr>
          <p:cNvPr id="19" name="Shape 15"/>
          <p:cNvSpPr/>
          <p:nvPr/>
        </p:nvSpPr>
        <p:spPr>
          <a:xfrm>
            <a:off x="9641205" y="1923574"/>
            <a:ext cx="505539" cy="505539"/>
          </a:xfrm>
          <a:prstGeom prst="roundRect">
            <a:avLst>
              <a:gd name="adj" fmla="val 90438"/>
            </a:avLst>
          </a:prstGeom>
          <a:solidFill>
            <a:srgbClr val="F0EAEA"/>
          </a:solidFill>
          <a:ln/>
        </p:spPr>
      </p:sp>
      <p:pic>
        <p:nvPicPr>
          <p:cNvPr id="20"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7530" y="2050018"/>
            <a:ext cx="252770" cy="252770"/>
          </a:xfrm>
          <a:prstGeom prst="rect">
            <a:avLst/>
          </a:prstGeom>
        </p:spPr>
      </p:pic>
      <p:sp>
        <p:nvSpPr>
          <p:cNvPr id="21" name="Text 16"/>
          <p:cNvSpPr/>
          <p:nvPr/>
        </p:nvSpPr>
        <p:spPr>
          <a:xfrm>
            <a:off x="9809678" y="2597587"/>
            <a:ext cx="2650450" cy="263247"/>
          </a:xfrm>
          <a:prstGeom prst="rect">
            <a:avLst/>
          </a:prstGeom>
          <a:noFill/>
          <a:ln/>
        </p:spPr>
        <p:txBody>
          <a:bodyPr wrap="none" lIns="0" tIns="0" rIns="0" bIns="0" rtlCol="0" anchor="t"/>
          <a:lstStyle/>
          <a:p>
            <a:pPr algn="l" indent="0" marL="0">
              <a:lnSpc>
                <a:spcPts val="2050"/>
              </a:lnSpc>
              <a:buNone/>
            </a:pPr>
            <a:r>
              <a:rPr lang="en-US" sz="1650" dirty="0">
                <a:solidFill>
                  <a:srgbClr val="61615C"/>
                </a:solidFill>
                <a:latin typeface="Tomorrow Semi Bold" pitchFamily="34" charset="0"/>
                <a:ea typeface="Tomorrow Semi Bold" pitchFamily="34" charset="-122"/>
                <a:cs typeface="Tomorrow Semi Bold" pitchFamily="34" charset="-120"/>
              </a:rPr>
              <a:t>Estratègies Integradores</a:t>
            </a:r>
            <a:endParaRPr lang="en-US" sz="1650" dirty="0"/>
          </a:p>
        </p:txBody>
      </p:sp>
      <p:sp>
        <p:nvSpPr>
          <p:cNvPr id="22" name="Text 17"/>
          <p:cNvSpPr/>
          <p:nvPr/>
        </p:nvSpPr>
        <p:spPr>
          <a:xfrm>
            <a:off x="9809678" y="2961918"/>
            <a:ext cx="3978235" cy="1078230"/>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Significat:</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Busquen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transformar el context global</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perquè sigui inclusiu i atengui tothom,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modificant l'entorn, les estructures i les pràctiques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a:t>
            </a:r>
            <a:endParaRPr lang="en-US" sz="1300" dirty="0"/>
          </a:p>
        </p:txBody>
      </p:sp>
      <p:sp>
        <p:nvSpPr>
          <p:cNvPr id="23" name="Text 18"/>
          <p:cNvSpPr/>
          <p:nvPr/>
        </p:nvSpPr>
        <p:spPr>
          <a:xfrm>
            <a:off x="9809678" y="4141232"/>
            <a:ext cx="3978235" cy="808673"/>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Objectiu:</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Crear </a:t>
            </a:r>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entorns inclusius i equitatius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on no calgui separar o afegir programes especials.</a:t>
            </a:r>
            <a:endParaRPr lang="en-US" sz="1300" dirty="0"/>
          </a:p>
        </p:txBody>
      </p:sp>
      <p:sp>
        <p:nvSpPr>
          <p:cNvPr id="24" name="Text 19"/>
          <p:cNvSpPr/>
          <p:nvPr/>
        </p:nvSpPr>
        <p:spPr>
          <a:xfrm>
            <a:off x="9809678" y="5050988"/>
            <a:ext cx="3978235" cy="1617345"/>
          </a:xfrm>
          <a:prstGeom prst="rect">
            <a:avLst/>
          </a:prstGeom>
          <a:noFill/>
          <a:ln/>
        </p:spPr>
        <p:txBody>
          <a:bodyPr wrap="square" lIns="0" tIns="0" rIns="0" bIns="0" rtlCol="0" anchor="t"/>
          <a:lstStyle/>
          <a:p>
            <a:pPr algn="l" indent="0" marL="0">
              <a:lnSpc>
                <a:spcPts val="2100"/>
              </a:lnSpc>
              <a:buNone/>
            </a:pPr>
            <a:r>
              <a:rPr lang="en-US" sz="1300" b="1" dirty="0">
                <a:solidFill>
                  <a:srgbClr val="61615C"/>
                </a:solidFill>
                <a:latin typeface="Tomorrow" pitchFamily="34" charset="0"/>
                <a:ea typeface="Tomorrow" pitchFamily="34" charset="-122"/>
                <a:cs typeface="Tomorrow" pitchFamily="34" charset="-120"/>
              </a:rPr>
              <a:t>Exemples pràctics:</a:t>
            </a:r>
            <a:pPr algn="l" indent="0" marL="0">
              <a:lnSpc>
                <a:spcPts val="2100"/>
              </a:lnSpc>
              <a:buNone/>
            </a:pPr>
            <a:r>
              <a:rPr lang="en-US" sz="1300" dirty="0">
                <a:solidFill>
                  <a:srgbClr val="61615C"/>
                </a:solidFill>
                <a:latin typeface="Tomorrow" pitchFamily="34" charset="0"/>
                <a:ea typeface="Tomorrow" pitchFamily="34" charset="-122"/>
                <a:cs typeface="Tomorrow" pitchFamily="34" charset="-120"/>
              </a:rPr>
              <a:t> Dissenyar un centre educatiu inclusiu on totes les activitats i espais estiguin pensats per a la diversitat. En un servei comunitari, coordinar agents socials, educatius i sanitaris perquè treballin conjuntament amb les famílies.</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03384" y="355759"/>
            <a:ext cx="6240185" cy="315158"/>
          </a:xfrm>
          <a:prstGeom prst="rect">
            <a:avLst/>
          </a:prstGeom>
          <a:noFill/>
          <a:ln/>
        </p:spPr>
        <p:txBody>
          <a:bodyPr wrap="none" lIns="0" tIns="0" rIns="0" bIns="0" rtlCol="0" anchor="t"/>
          <a:lstStyle/>
          <a:p>
            <a:pPr algn="l" indent="0" marL="0">
              <a:lnSpc>
                <a:spcPts val="2450"/>
              </a:lnSpc>
              <a:buNone/>
            </a:pPr>
            <a:r>
              <a:rPr lang="en-US" sz="1950" dirty="0">
                <a:solidFill>
                  <a:srgbClr val="1D1D1B"/>
                </a:solidFill>
                <a:latin typeface="Tomorrow Semi Bold" pitchFamily="34" charset="0"/>
                <a:ea typeface="Tomorrow Semi Bold" pitchFamily="34" charset="-122"/>
                <a:cs typeface="Tomorrow Semi Bold" pitchFamily="34" charset="-120"/>
              </a:rPr>
              <a:t>Educació en Valors i Rol de la Persona Educadora</a:t>
            </a:r>
            <a:endParaRPr lang="en-US" sz="1950" dirty="0"/>
          </a:p>
        </p:txBody>
      </p:sp>
      <p:sp>
        <p:nvSpPr>
          <p:cNvPr id="3" name="Text 1"/>
          <p:cNvSpPr/>
          <p:nvPr/>
        </p:nvSpPr>
        <p:spPr>
          <a:xfrm>
            <a:off x="403384" y="872609"/>
            <a:ext cx="13823633"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Es reconeix per educació en valors aquella educació que es centra en la transmissió i promoció de valors que faciliten la convivència entre les persones i que se sustenten en el respecte als drets humans.</a:t>
            </a:r>
            <a:endParaRPr lang="en-US" sz="750" dirty="0"/>
          </a:p>
        </p:txBody>
      </p:sp>
      <p:sp>
        <p:nvSpPr>
          <p:cNvPr id="4" name="Text 2"/>
          <p:cNvSpPr/>
          <p:nvPr/>
        </p:nvSpPr>
        <p:spPr>
          <a:xfrm>
            <a:off x="403384" y="1248132"/>
            <a:ext cx="1512689" cy="189071"/>
          </a:xfrm>
          <a:prstGeom prst="rect">
            <a:avLst/>
          </a:prstGeom>
          <a:noFill/>
          <a:ln/>
        </p:spPr>
        <p:txBody>
          <a:bodyPr wrap="none" lIns="0" tIns="0" rIns="0" bIns="0" rtlCol="0" anchor="t"/>
          <a:lstStyle/>
          <a:p>
            <a:pPr algn="l" indent="0" marL="0">
              <a:lnSpc>
                <a:spcPts val="1450"/>
              </a:lnSpc>
              <a:buNone/>
            </a:pPr>
            <a:r>
              <a:rPr lang="en-US" sz="1150" dirty="0">
                <a:solidFill>
                  <a:srgbClr val="1D1D1B"/>
                </a:solidFill>
                <a:latin typeface="Tomorrow Semi Bold" pitchFamily="34" charset="0"/>
                <a:ea typeface="Tomorrow Semi Bold" pitchFamily="34" charset="-122"/>
                <a:cs typeface="Tomorrow Semi Bold" pitchFamily="34" charset="-120"/>
              </a:rPr>
              <a:t>Què són els Valors?</a:t>
            </a:r>
            <a:endParaRPr lang="en-US" sz="1150" dirty="0"/>
          </a:p>
        </p:txBody>
      </p:sp>
      <p:sp>
        <p:nvSpPr>
          <p:cNvPr id="5" name="Text 3"/>
          <p:cNvSpPr/>
          <p:nvPr/>
        </p:nvSpPr>
        <p:spPr>
          <a:xfrm>
            <a:off x="403384" y="1538049"/>
            <a:ext cx="5381863" cy="48398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Els valors són principis que permeten acomodar el comportament de l'ésser humà en funció de realitzar-se com a persones. Són dogmes fonamentals que ajuden a preferir, apreciar i triar unes coses en lloc d'altres, o un comportament en lloc d'un altre.</a:t>
            </a:r>
            <a:endParaRPr lang="en-US" sz="750" dirty="0"/>
          </a:p>
        </p:txBody>
      </p:sp>
      <p:sp>
        <p:nvSpPr>
          <p:cNvPr id="6" name="Text 4"/>
          <p:cNvSpPr/>
          <p:nvPr/>
        </p:nvSpPr>
        <p:spPr>
          <a:xfrm>
            <a:off x="403384" y="2112764"/>
            <a:ext cx="5381863" cy="32265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També són font de satisfacció i plenitud. Brinden una mostra per formular metes i propòsits personals o col·lectius. Reflecteixen els sentiments, interessos i conviccions més significatius que presenta un ésser humà.</a:t>
            </a:r>
            <a:endParaRPr lang="en-US" sz="750" dirty="0"/>
          </a:p>
        </p:txBody>
      </p:sp>
      <p:sp>
        <p:nvSpPr>
          <p:cNvPr id="7" name="Text 5"/>
          <p:cNvSpPr/>
          <p:nvPr/>
        </p:nvSpPr>
        <p:spPr>
          <a:xfrm>
            <a:off x="6038850" y="1248132"/>
            <a:ext cx="1512689" cy="189071"/>
          </a:xfrm>
          <a:prstGeom prst="rect">
            <a:avLst/>
          </a:prstGeom>
          <a:noFill/>
          <a:ln/>
        </p:spPr>
        <p:txBody>
          <a:bodyPr wrap="none" lIns="0" tIns="0" rIns="0" bIns="0" rtlCol="0" anchor="t"/>
          <a:lstStyle/>
          <a:p>
            <a:pPr algn="l" indent="0" marL="0">
              <a:lnSpc>
                <a:spcPts val="1450"/>
              </a:lnSpc>
              <a:buNone/>
            </a:pPr>
            <a:r>
              <a:rPr lang="en-US" sz="1150" dirty="0">
                <a:solidFill>
                  <a:srgbClr val="1D1D1B"/>
                </a:solidFill>
                <a:latin typeface="Tomorrow Semi Bold" pitchFamily="34" charset="0"/>
                <a:ea typeface="Tomorrow Semi Bold" pitchFamily="34" charset="-122"/>
                <a:cs typeface="Tomorrow Semi Bold" pitchFamily="34" charset="-120"/>
              </a:rPr>
              <a:t>Exemples de Valors</a:t>
            </a:r>
            <a:endParaRPr lang="en-US" sz="1150" dirty="0"/>
          </a:p>
        </p:txBody>
      </p:sp>
      <p:sp>
        <p:nvSpPr>
          <p:cNvPr id="8" name="Shape 6"/>
          <p:cNvSpPr/>
          <p:nvPr/>
        </p:nvSpPr>
        <p:spPr>
          <a:xfrm>
            <a:off x="6038850" y="1605975"/>
            <a:ext cx="50363" cy="50363"/>
          </a:xfrm>
          <a:prstGeom prst="roundRect">
            <a:avLst>
              <a:gd name="adj" fmla="val 907809"/>
            </a:avLst>
          </a:prstGeom>
          <a:solidFill>
            <a:srgbClr val="1D1D1B"/>
          </a:solidFill>
          <a:ln/>
        </p:spPr>
      </p:sp>
      <p:sp>
        <p:nvSpPr>
          <p:cNvPr id="9" name="Text 7"/>
          <p:cNvSpPr/>
          <p:nvPr/>
        </p:nvSpPr>
        <p:spPr>
          <a:xfrm>
            <a:off x="6190059" y="1550551"/>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Amor</a:t>
            </a:r>
            <a:endParaRPr lang="en-US" sz="750" dirty="0"/>
          </a:p>
        </p:txBody>
      </p:sp>
      <p:sp>
        <p:nvSpPr>
          <p:cNvPr id="10" name="Shape 8"/>
          <p:cNvSpPr/>
          <p:nvPr/>
        </p:nvSpPr>
        <p:spPr>
          <a:xfrm>
            <a:off x="6038850" y="1968996"/>
            <a:ext cx="50363" cy="50363"/>
          </a:xfrm>
          <a:prstGeom prst="roundRect">
            <a:avLst>
              <a:gd name="adj" fmla="val 907809"/>
            </a:avLst>
          </a:prstGeom>
          <a:solidFill>
            <a:srgbClr val="1D1D1B"/>
          </a:solidFill>
          <a:ln/>
        </p:spPr>
      </p:sp>
      <p:sp>
        <p:nvSpPr>
          <p:cNvPr id="11" name="Text 9"/>
          <p:cNvSpPr/>
          <p:nvPr/>
        </p:nvSpPr>
        <p:spPr>
          <a:xfrm>
            <a:off x="6190059" y="1913572"/>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Bondat</a:t>
            </a:r>
            <a:endParaRPr lang="en-US" sz="750" dirty="0"/>
          </a:p>
        </p:txBody>
      </p:sp>
      <p:sp>
        <p:nvSpPr>
          <p:cNvPr id="12" name="Shape 10"/>
          <p:cNvSpPr/>
          <p:nvPr/>
        </p:nvSpPr>
        <p:spPr>
          <a:xfrm>
            <a:off x="6038850" y="2332018"/>
            <a:ext cx="50363" cy="50363"/>
          </a:xfrm>
          <a:prstGeom prst="roundRect">
            <a:avLst>
              <a:gd name="adj" fmla="val 907809"/>
            </a:avLst>
          </a:prstGeom>
          <a:solidFill>
            <a:srgbClr val="1D1D1B"/>
          </a:solidFill>
          <a:ln/>
        </p:spPr>
      </p:sp>
      <p:sp>
        <p:nvSpPr>
          <p:cNvPr id="13" name="Text 11"/>
          <p:cNvSpPr/>
          <p:nvPr/>
        </p:nvSpPr>
        <p:spPr>
          <a:xfrm>
            <a:off x="6190059" y="2276594"/>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Compassió</a:t>
            </a:r>
            <a:endParaRPr lang="en-US" sz="750" dirty="0"/>
          </a:p>
        </p:txBody>
      </p:sp>
      <p:sp>
        <p:nvSpPr>
          <p:cNvPr id="14" name="Shape 12"/>
          <p:cNvSpPr/>
          <p:nvPr/>
        </p:nvSpPr>
        <p:spPr>
          <a:xfrm>
            <a:off x="6038850" y="2695039"/>
            <a:ext cx="50363" cy="50363"/>
          </a:xfrm>
          <a:prstGeom prst="roundRect">
            <a:avLst>
              <a:gd name="adj" fmla="val 907809"/>
            </a:avLst>
          </a:prstGeom>
          <a:solidFill>
            <a:srgbClr val="1D1D1B"/>
          </a:solidFill>
          <a:ln/>
        </p:spPr>
      </p:sp>
      <p:sp>
        <p:nvSpPr>
          <p:cNvPr id="15" name="Text 13"/>
          <p:cNvSpPr/>
          <p:nvPr/>
        </p:nvSpPr>
        <p:spPr>
          <a:xfrm>
            <a:off x="6190059" y="2639616"/>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Esforç</a:t>
            </a:r>
            <a:endParaRPr lang="en-US" sz="750" dirty="0"/>
          </a:p>
        </p:txBody>
      </p:sp>
      <p:sp>
        <p:nvSpPr>
          <p:cNvPr id="16" name="Shape 14"/>
          <p:cNvSpPr/>
          <p:nvPr/>
        </p:nvSpPr>
        <p:spPr>
          <a:xfrm>
            <a:off x="6038850" y="3058061"/>
            <a:ext cx="50363" cy="50363"/>
          </a:xfrm>
          <a:prstGeom prst="roundRect">
            <a:avLst>
              <a:gd name="adj" fmla="val 907809"/>
            </a:avLst>
          </a:prstGeom>
          <a:solidFill>
            <a:srgbClr val="1D1D1B"/>
          </a:solidFill>
          <a:ln/>
        </p:spPr>
      </p:sp>
      <p:sp>
        <p:nvSpPr>
          <p:cNvPr id="17" name="Text 15"/>
          <p:cNvSpPr/>
          <p:nvPr/>
        </p:nvSpPr>
        <p:spPr>
          <a:xfrm>
            <a:off x="6190059" y="3002637"/>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Esperança</a:t>
            </a:r>
            <a:endParaRPr lang="en-US" sz="750" dirty="0"/>
          </a:p>
        </p:txBody>
      </p:sp>
      <p:sp>
        <p:nvSpPr>
          <p:cNvPr id="18" name="Shape 16"/>
          <p:cNvSpPr/>
          <p:nvPr/>
        </p:nvSpPr>
        <p:spPr>
          <a:xfrm>
            <a:off x="6038850" y="3421082"/>
            <a:ext cx="50363" cy="50363"/>
          </a:xfrm>
          <a:prstGeom prst="roundRect">
            <a:avLst>
              <a:gd name="adj" fmla="val 907809"/>
            </a:avLst>
          </a:prstGeom>
          <a:solidFill>
            <a:srgbClr val="1D1D1B"/>
          </a:solidFill>
          <a:ln/>
        </p:spPr>
      </p:sp>
      <p:sp>
        <p:nvSpPr>
          <p:cNvPr id="19" name="Text 17"/>
          <p:cNvSpPr/>
          <p:nvPr/>
        </p:nvSpPr>
        <p:spPr>
          <a:xfrm>
            <a:off x="6190059" y="3365659"/>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Generositat</a:t>
            </a:r>
            <a:endParaRPr lang="en-US" sz="750" dirty="0"/>
          </a:p>
        </p:txBody>
      </p:sp>
      <p:sp>
        <p:nvSpPr>
          <p:cNvPr id="20" name="Shape 18"/>
          <p:cNvSpPr/>
          <p:nvPr/>
        </p:nvSpPr>
        <p:spPr>
          <a:xfrm>
            <a:off x="6038850" y="3784104"/>
            <a:ext cx="50363" cy="50363"/>
          </a:xfrm>
          <a:prstGeom prst="roundRect">
            <a:avLst>
              <a:gd name="adj" fmla="val 907809"/>
            </a:avLst>
          </a:prstGeom>
          <a:solidFill>
            <a:srgbClr val="1D1D1B"/>
          </a:solidFill>
          <a:ln/>
        </p:spPr>
      </p:sp>
      <p:sp>
        <p:nvSpPr>
          <p:cNvPr id="21" name="Text 19"/>
          <p:cNvSpPr/>
          <p:nvPr/>
        </p:nvSpPr>
        <p:spPr>
          <a:xfrm>
            <a:off x="6190059" y="3728680"/>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Gratitud</a:t>
            </a:r>
            <a:endParaRPr lang="en-US" sz="750" dirty="0"/>
          </a:p>
        </p:txBody>
      </p:sp>
      <p:sp>
        <p:nvSpPr>
          <p:cNvPr id="22" name="Shape 20"/>
          <p:cNvSpPr/>
          <p:nvPr/>
        </p:nvSpPr>
        <p:spPr>
          <a:xfrm>
            <a:off x="6038850" y="4147125"/>
            <a:ext cx="50363" cy="50363"/>
          </a:xfrm>
          <a:prstGeom prst="roundRect">
            <a:avLst>
              <a:gd name="adj" fmla="val 907809"/>
            </a:avLst>
          </a:prstGeom>
          <a:solidFill>
            <a:srgbClr val="1D1D1B"/>
          </a:solidFill>
          <a:ln/>
        </p:spPr>
      </p:sp>
      <p:sp>
        <p:nvSpPr>
          <p:cNvPr id="23" name="Text 21"/>
          <p:cNvSpPr/>
          <p:nvPr/>
        </p:nvSpPr>
        <p:spPr>
          <a:xfrm>
            <a:off x="6190059" y="4091702"/>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Justícia</a:t>
            </a:r>
            <a:endParaRPr lang="en-US" sz="750" dirty="0"/>
          </a:p>
        </p:txBody>
      </p:sp>
      <p:sp>
        <p:nvSpPr>
          <p:cNvPr id="24" name="Shape 22"/>
          <p:cNvSpPr/>
          <p:nvPr/>
        </p:nvSpPr>
        <p:spPr>
          <a:xfrm>
            <a:off x="6038850" y="4510147"/>
            <a:ext cx="50363" cy="50363"/>
          </a:xfrm>
          <a:prstGeom prst="roundRect">
            <a:avLst>
              <a:gd name="adj" fmla="val 907809"/>
            </a:avLst>
          </a:prstGeom>
          <a:solidFill>
            <a:srgbClr val="1D1D1B"/>
          </a:solidFill>
          <a:ln/>
        </p:spPr>
      </p:sp>
      <p:sp>
        <p:nvSpPr>
          <p:cNvPr id="25" name="Text 23"/>
          <p:cNvSpPr/>
          <p:nvPr/>
        </p:nvSpPr>
        <p:spPr>
          <a:xfrm>
            <a:off x="6190059" y="4454723"/>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Paciència</a:t>
            </a:r>
            <a:endParaRPr lang="en-US" sz="750" dirty="0"/>
          </a:p>
        </p:txBody>
      </p:sp>
      <p:sp>
        <p:nvSpPr>
          <p:cNvPr id="26" name="Shape 24"/>
          <p:cNvSpPr/>
          <p:nvPr/>
        </p:nvSpPr>
        <p:spPr>
          <a:xfrm>
            <a:off x="6038850" y="4873169"/>
            <a:ext cx="50363" cy="50363"/>
          </a:xfrm>
          <a:prstGeom prst="roundRect">
            <a:avLst>
              <a:gd name="adj" fmla="val 907809"/>
            </a:avLst>
          </a:prstGeom>
          <a:solidFill>
            <a:srgbClr val="1D1D1B"/>
          </a:solidFill>
          <a:ln/>
        </p:spPr>
      </p:sp>
      <p:sp>
        <p:nvSpPr>
          <p:cNvPr id="27" name="Text 25"/>
          <p:cNvSpPr/>
          <p:nvPr/>
        </p:nvSpPr>
        <p:spPr>
          <a:xfrm>
            <a:off x="6190059" y="4817745"/>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Perdó</a:t>
            </a:r>
            <a:endParaRPr lang="en-US" sz="750" dirty="0"/>
          </a:p>
        </p:txBody>
      </p:sp>
      <p:sp>
        <p:nvSpPr>
          <p:cNvPr id="28" name="Shape 26"/>
          <p:cNvSpPr/>
          <p:nvPr/>
        </p:nvSpPr>
        <p:spPr>
          <a:xfrm>
            <a:off x="6038850" y="5236190"/>
            <a:ext cx="50363" cy="50363"/>
          </a:xfrm>
          <a:prstGeom prst="roundRect">
            <a:avLst>
              <a:gd name="adj" fmla="val 907809"/>
            </a:avLst>
          </a:prstGeom>
          <a:solidFill>
            <a:srgbClr val="1D1D1B"/>
          </a:solidFill>
          <a:ln/>
        </p:spPr>
      </p:sp>
      <p:sp>
        <p:nvSpPr>
          <p:cNvPr id="29" name="Text 27"/>
          <p:cNvSpPr/>
          <p:nvPr/>
        </p:nvSpPr>
        <p:spPr>
          <a:xfrm>
            <a:off x="6190059" y="5180767"/>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Respecte</a:t>
            </a:r>
            <a:endParaRPr lang="en-US" sz="750" dirty="0"/>
          </a:p>
        </p:txBody>
      </p:sp>
      <p:sp>
        <p:nvSpPr>
          <p:cNvPr id="30" name="Shape 28"/>
          <p:cNvSpPr/>
          <p:nvPr/>
        </p:nvSpPr>
        <p:spPr>
          <a:xfrm>
            <a:off x="6038850" y="5599212"/>
            <a:ext cx="50363" cy="50363"/>
          </a:xfrm>
          <a:prstGeom prst="roundRect">
            <a:avLst>
              <a:gd name="adj" fmla="val 907809"/>
            </a:avLst>
          </a:prstGeom>
          <a:solidFill>
            <a:srgbClr val="1D1D1B"/>
          </a:solidFill>
          <a:ln/>
        </p:spPr>
      </p:sp>
      <p:sp>
        <p:nvSpPr>
          <p:cNvPr id="31" name="Text 29"/>
          <p:cNvSpPr/>
          <p:nvPr/>
        </p:nvSpPr>
        <p:spPr>
          <a:xfrm>
            <a:off x="6190059" y="5543788"/>
            <a:ext cx="8044577" cy="161330"/>
          </a:xfrm>
          <a:prstGeom prst="rect">
            <a:avLst/>
          </a:prstGeom>
          <a:noFill/>
          <a:ln/>
        </p:spPr>
        <p:txBody>
          <a:bodyPr wrap="non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Responsabilitat</a:t>
            </a:r>
            <a:endParaRPr lang="en-US" sz="750" dirty="0"/>
          </a:p>
        </p:txBody>
      </p:sp>
      <p:sp>
        <p:nvSpPr>
          <p:cNvPr id="32" name="Text 30"/>
          <p:cNvSpPr/>
          <p:nvPr/>
        </p:nvSpPr>
        <p:spPr>
          <a:xfrm>
            <a:off x="403384" y="5969675"/>
            <a:ext cx="1512689" cy="189071"/>
          </a:xfrm>
          <a:prstGeom prst="rect">
            <a:avLst/>
          </a:prstGeom>
          <a:noFill/>
          <a:ln/>
        </p:spPr>
        <p:txBody>
          <a:bodyPr wrap="none" lIns="0" tIns="0" rIns="0" bIns="0" rtlCol="0" anchor="t"/>
          <a:lstStyle/>
          <a:p>
            <a:pPr algn="l" indent="0" marL="0">
              <a:lnSpc>
                <a:spcPts val="1450"/>
              </a:lnSpc>
              <a:buNone/>
            </a:pPr>
            <a:r>
              <a:rPr lang="en-US" sz="1150" dirty="0">
                <a:solidFill>
                  <a:srgbClr val="1D1D1B"/>
                </a:solidFill>
                <a:latin typeface="Tomorrow Semi Bold" pitchFamily="34" charset="0"/>
                <a:ea typeface="Tomorrow Semi Bold" pitchFamily="34" charset="-122"/>
                <a:cs typeface="Tomorrow Semi Bold" pitchFamily="34" charset="-120"/>
              </a:rPr>
              <a:t>Tipologia de Valors</a:t>
            </a:r>
            <a:endParaRPr lang="en-US" sz="1150" dirty="0"/>
          </a:p>
        </p:txBody>
      </p:sp>
      <p:pic>
        <p:nvPicPr>
          <p:cNvPr id="3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03384" y="6309955"/>
            <a:ext cx="252055" cy="252055"/>
          </a:xfrm>
          <a:prstGeom prst="rect">
            <a:avLst/>
          </a:prstGeom>
        </p:spPr>
      </p:pic>
      <p:sp>
        <p:nvSpPr>
          <p:cNvPr id="34" name="Text 31"/>
          <p:cNvSpPr/>
          <p:nvPr/>
        </p:nvSpPr>
        <p:spPr>
          <a:xfrm>
            <a:off x="781407" y="6369725"/>
            <a:ext cx="1260515" cy="157520"/>
          </a:xfrm>
          <a:prstGeom prst="rect">
            <a:avLst/>
          </a:prstGeom>
          <a:noFill/>
          <a:ln/>
        </p:spPr>
        <p:txBody>
          <a:bodyPr wrap="none" lIns="0" tIns="0" rIns="0" bIns="0" rtlCol="0" anchor="t"/>
          <a:lstStyle/>
          <a:p>
            <a:pPr algn="l" indent="0" marL="0">
              <a:lnSpc>
                <a:spcPts val="1200"/>
              </a:lnSpc>
              <a:buNone/>
            </a:pPr>
            <a:r>
              <a:rPr lang="en-US" sz="950" dirty="0">
                <a:solidFill>
                  <a:srgbClr val="61615C"/>
                </a:solidFill>
                <a:latin typeface="Tomorrow Semi Bold" pitchFamily="34" charset="0"/>
                <a:ea typeface="Tomorrow Semi Bold" pitchFamily="34" charset="-122"/>
                <a:cs typeface="Tomorrow Semi Bold" pitchFamily="34" charset="-120"/>
              </a:rPr>
              <a:t>Valors Personals</a:t>
            </a:r>
            <a:endParaRPr lang="en-US" sz="950" dirty="0"/>
          </a:p>
        </p:txBody>
      </p:sp>
      <p:sp>
        <p:nvSpPr>
          <p:cNvPr id="35" name="Text 32"/>
          <p:cNvSpPr/>
          <p:nvPr/>
        </p:nvSpPr>
        <p:spPr>
          <a:xfrm>
            <a:off x="781407" y="6587728"/>
            <a:ext cx="4145875" cy="32265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Es consideren principis indispensables, ja que són aquells valors sobre els quals es construeix la vida i que guien per relacionar-se amb altres persones.</a:t>
            </a:r>
            <a:endParaRPr lang="en-US" sz="750" dirty="0"/>
          </a:p>
        </p:txBody>
      </p:sp>
      <p:pic>
        <p:nvPicPr>
          <p:cNvPr id="36"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3251" y="6309955"/>
            <a:ext cx="252055" cy="252055"/>
          </a:xfrm>
          <a:prstGeom prst="rect">
            <a:avLst/>
          </a:prstGeom>
        </p:spPr>
      </p:pic>
      <p:sp>
        <p:nvSpPr>
          <p:cNvPr id="37" name="Text 33"/>
          <p:cNvSpPr/>
          <p:nvPr/>
        </p:nvSpPr>
        <p:spPr>
          <a:xfrm>
            <a:off x="5431274" y="6369725"/>
            <a:ext cx="1260515" cy="157520"/>
          </a:xfrm>
          <a:prstGeom prst="rect">
            <a:avLst/>
          </a:prstGeom>
          <a:noFill/>
          <a:ln/>
        </p:spPr>
        <p:txBody>
          <a:bodyPr wrap="none" lIns="0" tIns="0" rIns="0" bIns="0" rtlCol="0" anchor="t"/>
          <a:lstStyle/>
          <a:p>
            <a:pPr algn="l" indent="0" marL="0">
              <a:lnSpc>
                <a:spcPts val="1200"/>
              </a:lnSpc>
              <a:buNone/>
            </a:pPr>
            <a:r>
              <a:rPr lang="en-US" sz="950" dirty="0">
                <a:solidFill>
                  <a:srgbClr val="61615C"/>
                </a:solidFill>
                <a:latin typeface="Tomorrow Semi Bold" pitchFamily="34" charset="0"/>
                <a:ea typeface="Tomorrow Semi Bold" pitchFamily="34" charset="-122"/>
                <a:cs typeface="Tomorrow Semi Bold" pitchFamily="34" charset="-120"/>
              </a:rPr>
              <a:t>Valors Familiars</a:t>
            </a:r>
            <a:endParaRPr lang="en-US" sz="950" dirty="0"/>
          </a:p>
        </p:txBody>
      </p:sp>
      <p:sp>
        <p:nvSpPr>
          <p:cNvPr id="38" name="Text 34"/>
          <p:cNvSpPr/>
          <p:nvPr/>
        </p:nvSpPr>
        <p:spPr>
          <a:xfrm>
            <a:off x="5431274" y="6587728"/>
            <a:ext cx="4145875" cy="32265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Els que s'adquireixen en l'àmbit familiar, aquells que es valoren i estableixen com a bé o malament. Són transmesos a través de les vivències en l'àmbit familiar.</a:t>
            </a:r>
            <a:endParaRPr lang="en-US" sz="750" dirty="0"/>
          </a:p>
        </p:txBody>
      </p:sp>
      <p:pic>
        <p:nvPicPr>
          <p:cNvPr id="39"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3118" y="6309955"/>
            <a:ext cx="252055" cy="252055"/>
          </a:xfrm>
          <a:prstGeom prst="rect">
            <a:avLst/>
          </a:prstGeom>
        </p:spPr>
      </p:pic>
      <p:sp>
        <p:nvSpPr>
          <p:cNvPr id="40" name="Text 35"/>
          <p:cNvSpPr/>
          <p:nvPr/>
        </p:nvSpPr>
        <p:spPr>
          <a:xfrm>
            <a:off x="10081141" y="6369725"/>
            <a:ext cx="1347907" cy="157520"/>
          </a:xfrm>
          <a:prstGeom prst="rect">
            <a:avLst/>
          </a:prstGeom>
          <a:noFill/>
          <a:ln/>
        </p:spPr>
        <p:txBody>
          <a:bodyPr wrap="none" lIns="0" tIns="0" rIns="0" bIns="0" rtlCol="0" anchor="t"/>
          <a:lstStyle/>
          <a:p>
            <a:pPr algn="l" indent="0" marL="0">
              <a:lnSpc>
                <a:spcPts val="1200"/>
              </a:lnSpc>
              <a:buNone/>
            </a:pPr>
            <a:r>
              <a:rPr lang="en-US" sz="950" dirty="0">
                <a:solidFill>
                  <a:srgbClr val="61615C"/>
                </a:solidFill>
                <a:latin typeface="Tomorrow Semi Bold" pitchFamily="34" charset="0"/>
                <a:ea typeface="Tomorrow Semi Bold" pitchFamily="34" charset="-122"/>
                <a:cs typeface="Tomorrow Semi Bold" pitchFamily="34" charset="-120"/>
              </a:rPr>
              <a:t>Valors Socioculturals</a:t>
            </a:r>
            <a:endParaRPr lang="en-US" sz="950" dirty="0"/>
          </a:p>
        </p:txBody>
      </p:sp>
      <p:sp>
        <p:nvSpPr>
          <p:cNvPr id="41" name="Text 36"/>
          <p:cNvSpPr/>
          <p:nvPr/>
        </p:nvSpPr>
        <p:spPr>
          <a:xfrm>
            <a:off x="10081141" y="6587728"/>
            <a:ext cx="4145875" cy="32265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Es refereixen als que l'ésser humà adquireix en la societat en la qual viu. Són el resultat d'una barreja de distints tipus de valors.</a:t>
            </a:r>
            <a:endParaRPr lang="en-US" sz="750" dirty="0"/>
          </a:p>
        </p:txBody>
      </p:sp>
      <p:pic>
        <p:nvPicPr>
          <p:cNvPr id="42"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384" y="7112079"/>
            <a:ext cx="252055" cy="252055"/>
          </a:xfrm>
          <a:prstGeom prst="rect">
            <a:avLst/>
          </a:prstGeom>
        </p:spPr>
      </p:pic>
      <p:sp>
        <p:nvSpPr>
          <p:cNvPr id="43" name="Text 37"/>
          <p:cNvSpPr/>
          <p:nvPr/>
        </p:nvSpPr>
        <p:spPr>
          <a:xfrm>
            <a:off x="781407" y="7171849"/>
            <a:ext cx="1260515" cy="157520"/>
          </a:xfrm>
          <a:prstGeom prst="rect">
            <a:avLst/>
          </a:prstGeom>
          <a:noFill/>
          <a:ln/>
        </p:spPr>
        <p:txBody>
          <a:bodyPr wrap="none" lIns="0" tIns="0" rIns="0" bIns="0" rtlCol="0" anchor="t"/>
          <a:lstStyle/>
          <a:p>
            <a:pPr algn="l" indent="0" marL="0">
              <a:lnSpc>
                <a:spcPts val="1200"/>
              </a:lnSpc>
              <a:buNone/>
            </a:pPr>
            <a:r>
              <a:rPr lang="en-US" sz="950" dirty="0">
                <a:solidFill>
                  <a:srgbClr val="61615C"/>
                </a:solidFill>
                <a:latin typeface="Tomorrow Semi Bold" pitchFamily="34" charset="0"/>
                <a:ea typeface="Tomorrow Semi Bold" pitchFamily="34" charset="-122"/>
                <a:cs typeface="Tomorrow Semi Bold" pitchFamily="34" charset="-120"/>
              </a:rPr>
              <a:t>Valors Espirituals</a:t>
            </a:r>
            <a:endParaRPr lang="en-US" sz="950" dirty="0"/>
          </a:p>
        </p:txBody>
      </p:sp>
      <p:sp>
        <p:nvSpPr>
          <p:cNvPr id="44" name="Text 38"/>
          <p:cNvSpPr/>
          <p:nvPr/>
        </p:nvSpPr>
        <p:spPr>
          <a:xfrm>
            <a:off x="781407" y="7389852"/>
            <a:ext cx="4145875" cy="32265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Es relacionen amb els aspectes no materials de la vida de l'individu. Aquests valors ajuden a l'individu a sentir-se realitzat, li donen un sentit a la vida.</a:t>
            </a:r>
            <a:endParaRPr lang="en-US" sz="750" dirty="0"/>
          </a:p>
        </p:txBody>
      </p:sp>
      <p:pic>
        <p:nvPicPr>
          <p:cNvPr id="45"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53251" y="7112079"/>
            <a:ext cx="252055" cy="252055"/>
          </a:xfrm>
          <a:prstGeom prst="rect">
            <a:avLst/>
          </a:prstGeom>
        </p:spPr>
      </p:pic>
      <p:sp>
        <p:nvSpPr>
          <p:cNvPr id="46" name="Text 39"/>
          <p:cNvSpPr/>
          <p:nvPr/>
        </p:nvSpPr>
        <p:spPr>
          <a:xfrm>
            <a:off x="5431274" y="7171849"/>
            <a:ext cx="1260515" cy="157520"/>
          </a:xfrm>
          <a:prstGeom prst="rect">
            <a:avLst/>
          </a:prstGeom>
          <a:noFill/>
          <a:ln/>
        </p:spPr>
        <p:txBody>
          <a:bodyPr wrap="none" lIns="0" tIns="0" rIns="0" bIns="0" rtlCol="0" anchor="t"/>
          <a:lstStyle/>
          <a:p>
            <a:pPr algn="l" indent="0" marL="0">
              <a:lnSpc>
                <a:spcPts val="1200"/>
              </a:lnSpc>
              <a:buNone/>
            </a:pPr>
            <a:r>
              <a:rPr lang="en-US" sz="950" dirty="0">
                <a:solidFill>
                  <a:srgbClr val="61615C"/>
                </a:solidFill>
                <a:latin typeface="Tomorrow Semi Bold" pitchFamily="34" charset="0"/>
                <a:ea typeface="Tomorrow Semi Bold" pitchFamily="34" charset="-122"/>
                <a:cs typeface="Tomorrow Semi Bold" pitchFamily="34" charset="-120"/>
              </a:rPr>
              <a:t>Valors Morals</a:t>
            </a:r>
            <a:endParaRPr lang="en-US" sz="950" dirty="0"/>
          </a:p>
        </p:txBody>
      </p:sp>
      <p:sp>
        <p:nvSpPr>
          <p:cNvPr id="47" name="Text 40"/>
          <p:cNvSpPr/>
          <p:nvPr/>
        </p:nvSpPr>
        <p:spPr>
          <a:xfrm>
            <a:off x="5431274" y="7389852"/>
            <a:ext cx="4145875" cy="483989"/>
          </a:xfrm>
          <a:prstGeom prst="rect">
            <a:avLst/>
          </a:prstGeom>
          <a:noFill/>
          <a:ln/>
        </p:spPr>
        <p:txBody>
          <a:bodyPr wrap="square" lIns="0" tIns="0" rIns="0" bIns="0" rtlCol="0" anchor="t"/>
          <a:lstStyle/>
          <a:p>
            <a:pPr algn="l" indent="0" marL="0">
              <a:lnSpc>
                <a:spcPts val="1250"/>
              </a:lnSpc>
              <a:buNone/>
            </a:pPr>
            <a:r>
              <a:rPr lang="en-US" sz="750" dirty="0">
                <a:solidFill>
                  <a:srgbClr val="61615C"/>
                </a:solidFill>
                <a:latin typeface="Tomorrow" pitchFamily="34" charset="0"/>
                <a:ea typeface="Tomorrow" pitchFamily="34" charset="-122"/>
                <a:cs typeface="Tomorrow" pitchFamily="34" charset="-120"/>
              </a:rPr>
              <a:t>Aquests valors són imprescindibles entre els individus que formen una societat. Es refereixen a les actituds i conductes que faran possible una civilitzada interacció en la societat.</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2025-11-04T16:35:12Z</dcterms:created>
  <dcterms:modified xsi:type="dcterms:W3CDTF">2025-11-04T16:35:12Z</dcterms:modified>
</cp:coreProperties>
</file>