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Glacial Indifference Bold" charset="1" panose="00000800000000000000"/>
      <p:regular r:id="rId16"/>
    </p:embeddedFont>
    <p:embeddedFont>
      <p:font typeface="Glacial Indifference" charset="1" panose="00000000000000000000"/>
      <p:regular r:id="rId17"/>
    </p:embeddedFont>
    <p:embeddedFont>
      <p:font typeface="Arimo" charset="1" panose="020B060402020202020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png" Type="http://schemas.openxmlformats.org/officeDocument/2006/relationships/image"/><Relationship Id="rId4" Target="../embeddings/oleObject1.bin" Type="http://schemas.openxmlformats.org/officeDocument/2006/relationships/oleObjec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7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139053" y="-151620"/>
            <a:ext cx="7230388" cy="10555811"/>
            <a:chOff x="0" y="0"/>
            <a:chExt cx="842364" cy="12297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42364" cy="1229787"/>
            </a:xfrm>
            <a:custGeom>
              <a:avLst/>
              <a:gdLst/>
              <a:ahLst/>
              <a:cxnLst/>
              <a:rect r="r" b="b" t="t" l="l"/>
              <a:pathLst>
                <a:path h="1229787" w="842364">
                  <a:moveTo>
                    <a:pt x="0" y="0"/>
                  </a:moveTo>
                  <a:lnTo>
                    <a:pt x="842364" y="0"/>
                  </a:lnTo>
                  <a:lnTo>
                    <a:pt x="842364" y="1229787"/>
                  </a:lnTo>
                  <a:lnTo>
                    <a:pt x="0" y="1229787"/>
                  </a:lnTo>
                  <a:close/>
                </a:path>
              </a:pathLst>
            </a:custGeom>
            <a:blipFill>
              <a:blip r:embed="rId2"/>
              <a:stretch>
                <a:fillRect l="-60618" t="0" r="-58096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1385618" y="4962411"/>
            <a:ext cx="9254972" cy="3545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1"/>
              </a:lnSpc>
            </a:pPr>
            <a:r>
              <a:rPr lang="en-US" b="true" sz="840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TRESPOLS, PARETS I SOSTRES EN EDIFICIS I LOCALS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85618" y="3086784"/>
            <a:ext cx="9254972" cy="1974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8B90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NETEJA, TRACTAMENT I MANTENIMENT DE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07842" y="2663874"/>
            <a:ext cx="2554086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MÒDUL</a:t>
            </a:r>
          </a:p>
        </p:txBody>
      </p:sp>
      <p:grpSp>
        <p:nvGrpSpPr>
          <p:cNvPr name="Group 7" id="7"/>
          <p:cNvGrpSpPr/>
          <p:nvPr/>
        </p:nvGrpSpPr>
        <p:grpSpPr>
          <a:xfrm rot="-5400000">
            <a:off x="227678" y="679767"/>
            <a:ext cx="505672" cy="1302174"/>
            <a:chOff x="0" y="0"/>
            <a:chExt cx="2137507" cy="550437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137507" cy="5504373"/>
            </a:xfrm>
            <a:custGeom>
              <a:avLst/>
              <a:gdLst/>
              <a:ahLst/>
              <a:cxnLst/>
              <a:rect r="r" b="b" t="t" l="l"/>
              <a:pathLst>
                <a:path h="5504373" w="2137507">
                  <a:moveTo>
                    <a:pt x="0" y="0"/>
                  </a:moveTo>
                  <a:lnTo>
                    <a:pt x="2137507" y="0"/>
                  </a:lnTo>
                  <a:lnTo>
                    <a:pt x="2137507" y="5504373"/>
                  </a:lnTo>
                  <a:lnTo>
                    <a:pt x="0" y="5504373"/>
                  </a:lnTo>
                  <a:close/>
                </a:path>
              </a:pathLst>
            </a:custGeom>
            <a:solidFill>
              <a:srgbClr val="F8B908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507842" y="1076325"/>
            <a:ext cx="9254972" cy="1051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9"/>
              </a:lnSpc>
            </a:pPr>
            <a:r>
              <a:rPr lang="en-US" sz="3961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CP NETEJA DE SUPERFÍCIES EN EDIFICIS I LOCALS</a:t>
            </a:r>
          </a:p>
        </p:txBody>
      </p:sp>
      <p:grpSp>
        <p:nvGrpSpPr>
          <p:cNvPr name="Group 10" id="10"/>
          <p:cNvGrpSpPr/>
          <p:nvPr/>
        </p:nvGrpSpPr>
        <p:grpSpPr>
          <a:xfrm rot="-10800000">
            <a:off x="0" y="9644182"/>
            <a:ext cx="11139053" cy="1023125"/>
            <a:chOff x="0" y="0"/>
            <a:chExt cx="14852071" cy="1364167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0"/>
              <a:ext cx="3815107" cy="1364167"/>
              <a:chOff x="0" y="0"/>
              <a:chExt cx="573361" cy="205016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573361" cy="205016"/>
              </a:xfrm>
              <a:custGeom>
                <a:avLst/>
                <a:gdLst/>
                <a:ahLst/>
                <a:cxnLst/>
                <a:rect r="r" b="b" t="t" l="l"/>
                <a:pathLst>
                  <a:path h="205016" w="573361">
                    <a:moveTo>
                      <a:pt x="0" y="0"/>
                    </a:moveTo>
                    <a:lnTo>
                      <a:pt x="573361" y="0"/>
                    </a:lnTo>
                    <a:lnTo>
                      <a:pt x="573361" y="205016"/>
                    </a:lnTo>
                    <a:lnTo>
                      <a:pt x="0" y="205016"/>
                    </a:lnTo>
                    <a:close/>
                  </a:path>
                </a:pathLst>
              </a:custGeom>
              <a:solidFill>
                <a:srgbClr val="0097B2">
                  <a:alpha val="40000"/>
                </a:srgbClr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19050"/>
                <a:ext cx="573361" cy="224066"/>
              </a:xfrm>
              <a:prstGeom prst="rect">
                <a:avLst/>
              </a:prstGeom>
            </p:spPr>
            <p:txBody>
              <a:bodyPr anchor="ctr" rtlCol="false" tIns="48887" lIns="48887" bIns="48887" rIns="48887"/>
              <a:lstStyle/>
              <a:p>
                <a:pPr algn="ctr">
                  <a:lnSpc>
                    <a:spcPts val="1347"/>
                  </a:lnSpc>
                </a:pPr>
              </a:p>
            </p:txBody>
          </p:sp>
        </p:grpSp>
        <p:grpSp>
          <p:nvGrpSpPr>
            <p:cNvPr name="Group 14" id="14"/>
            <p:cNvGrpSpPr/>
            <p:nvPr/>
          </p:nvGrpSpPr>
          <p:grpSpPr>
            <a:xfrm rot="0">
              <a:off x="3815107" y="0"/>
              <a:ext cx="3618536" cy="1364167"/>
              <a:chOff x="0" y="0"/>
              <a:chExt cx="543819" cy="205016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43819" cy="205016"/>
              </a:xfrm>
              <a:custGeom>
                <a:avLst/>
                <a:gdLst/>
                <a:ahLst/>
                <a:cxnLst/>
                <a:rect r="r" b="b" t="t" l="l"/>
                <a:pathLst>
                  <a:path h="205016" w="543819">
                    <a:moveTo>
                      <a:pt x="0" y="0"/>
                    </a:moveTo>
                    <a:lnTo>
                      <a:pt x="543819" y="0"/>
                    </a:lnTo>
                    <a:lnTo>
                      <a:pt x="543819" y="205016"/>
                    </a:lnTo>
                    <a:lnTo>
                      <a:pt x="0" y="205016"/>
                    </a:lnTo>
                    <a:close/>
                  </a:path>
                </a:pathLst>
              </a:custGeom>
              <a:solidFill>
                <a:srgbClr val="0097B2">
                  <a:alpha val="64706"/>
                </a:srgbClr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19050"/>
                <a:ext cx="543819" cy="224066"/>
              </a:xfrm>
              <a:prstGeom prst="rect">
                <a:avLst/>
              </a:prstGeom>
            </p:spPr>
            <p:txBody>
              <a:bodyPr anchor="ctr" rtlCol="false" tIns="48887" lIns="48887" bIns="48887" rIns="48887"/>
              <a:lstStyle/>
              <a:p>
                <a:pPr algn="ctr">
                  <a:lnSpc>
                    <a:spcPts val="1347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0">
              <a:off x="7429789" y="0"/>
              <a:ext cx="3618536" cy="1364167"/>
              <a:chOff x="0" y="0"/>
              <a:chExt cx="543819" cy="205016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543819" cy="205016"/>
              </a:xfrm>
              <a:custGeom>
                <a:avLst/>
                <a:gdLst/>
                <a:ahLst/>
                <a:cxnLst/>
                <a:rect r="r" b="b" t="t" l="l"/>
                <a:pathLst>
                  <a:path h="205016" w="543819">
                    <a:moveTo>
                      <a:pt x="0" y="0"/>
                    </a:moveTo>
                    <a:lnTo>
                      <a:pt x="543819" y="0"/>
                    </a:lnTo>
                    <a:lnTo>
                      <a:pt x="543819" y="205016"/>
                    </a:lnTo>
                    <a:lnTo>
                      <a:pt x="0" y="205016"/>
                    </a:lnTo>
                    <a:close/>
                  </a:path>
                </a:pathLst>
              </a:custGeom>
              <a:solidFill>
                <a:srgbClr val="0097B2">
                  <a:alpha val="84706"/>
                </a:srgbClr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19050"/>
                <a:ext cx="543819" cy="224066"/>
              </a:xfrm>
              <a:prstGeom prst="rect">
                <a:avLst/>
              </a:prstGeom>
            </p:spPr>
            <p:txBody>
              <a:bodyPr anchor="ctr" rtlCol="false" tIns="48887" lIns="48887" bIns="48887" rIns="48887"/>
              <a:lstStyle/>
              <a:p>
                <a:pPr algn="ctr">
                  <a:lnSpc>
                    <a:spcPts val="1347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0">
              <a:off x="10980801" y="0"/>
              <a:ext cx="3871271" cy="1364167"/>
              <a:chOff x="0" y="0"/>
              <a:chExt cx="581801" cy="205016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581801" cy="205016"/>
              </a:xfrm>
              <a:custGeom>
                <a:avLst/>
                <a:gdLst/>
                <a:ahLst/>
                <a:cxnLst/>
                <a:rect r="r" b="b" t="t" l="l"/>
                <a:pathLst>
                  <a:path h="205016" w="581801">
                    <a:moveTo>
                      <a:pt x="0" y="0"/>
                    </a:moveTo>
                    <a:lnTo>
                      <a:pt x="581801" y="0"/>
                    </a:lnTo>
                    <a:lnTo>
                      <a:pt x="581801" y="205016"/>
                    </a:lnTo>
                    <a:lnTo>
                      <a:pt x="0" y="205016"/>
                    </a:lnTo>
                    <a:close/>
                  </a:path>
                </a:pathLst>
              </a:custGeom>
              <a:solidFill>
                <a:srgbClr val="0097B2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19050"/>
                <a:ext cx="581801" cy="224066"/>
              </a:xfrm>
              <a:prstGeom prst="rect">
                <a:avLst/>
              </a:prstGeom>
            </p:spPr>
            <p:txBody>
              <a:bodyPr anchor="ctr" rtlCol="false" tIns="48887" lIns="48887" bIns="48887" rIns="48887"/>
              <a:lstStyle/>
              <a:p>
                <a:pPr algn="ctr">
                  <a:lnSpc>
                    <a:spcPts val="1347"/>
                  </a:lnSpc>
                </a:pPr>
              </a:p>
            </p:txBody>
          </p:sp>
        </p:grpSp>
      </p:grpSp>
      <p:sp>
        <p:nvSpPr>
          <p:cNvPr name="TextBox 23" id="23"/>
          <p:cNvSpPr txBox="true"/>
          <p:nvPr/>
        </p:nvSpPr>
        <p:spPr>
          <a:xfrm rot="0">
            <a:off x="3117117" y="9107710"/>
            <a:ext cx="9254972" cy="584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0"/>
              </a:lnSpc>
            </a:pPr>
            <a:r>
              <a:rPr lang="en-US" sz="4000">
                <a:solidFill>
                  <a:srgbClr val="F8B908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Margalida Frontera Florit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97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1447" y="9258300"/>
            <a:ext cx="18546107" cy="1336122"/>
            <a:chOff x="0" y="0"/>
            <a:chExt cx="2837697" cy="2044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837697" cy="204437"/>
            </a:xfrm>
            <a:custGeom>
              <a:avLst/>
              <a:gdLst/>
              <a:ahLst/>
              <a:cxnLst/>
              <a:rect r="r" b="b" t="t" l="l"/>
              <a:pathLst>
                <a:path h="204437" w="2837697">
                  <a:moveTo>
                    <a:pt x="0" y="0"/>
                  </a:moveTo>
                  <a:lnTo>
                    <a:pt x="2837697" y="0"/>
                  </a:lnTo>
                  <a:lnTo>
                    <a:pt x="2837697" y="204437"/>
                  </a:lnTo>
                  <a:lnTo>
                    <a:pt x="0" y="204437"/>
                  </a:lnTo>
                  <a:close/>
                </a:path>
              </a:pathLst>
            </a:custGeom>
            <a:solidFill>
              <a:srgbClr val="211C1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837697" cy="223487"/>
            </a:xfrm>
            <a:prstGeom prst="rect">
              <a:avLst/>
            </a:prstGeom>
          </p:spPr>
          <p:txBody>
            <a:bodyPr anchor="ctr" rtlCol="false" tIns="48887" lIns="48887" bIns="48887" rIns="48887"/>
            <a:lstStyle/>
            <a:p>
              <a:pPr algn="ctr">
                <a:lnSpc>
                  <a:spcPts val="13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992283" y="9558767"/>
            <a:ext cx="523259" cy="523259"/>
          </a:xfrm>
          <a:custGeom>
            <a:avLst/>
            <a:gdLst/>
            <a:ahLst/>
            <a:cxnLst/>
            <a:rect r="r" b="b" t="t" l="l"/>
            <a:pathLst>
              <a:path h="523259" w="523259">
                <a:moveTo>
                  <a:pt x="0" y="0"/>
                </a:moveTo>
                <a:lnTo>
                  <a:pt x="523258" y="0"/>
                </a:lnTo>
                <a:lnTo>
                  <a:pt x="523258" y="523258"/>
                </a:lnTo>
                <a:lnTo>
                  <a:pt x="0" y="5232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64206" y="9465313"/>
            <a:ext cx="528988" cy="528988"/>
          </a:xfrm>
          <a:custGeom>
            <a:avLst/>
            <a:gdLst/>
            <a:ahLst/>
            <a:cxnLst/>
            <a:rect r="r" b="b" t="t" l="l"/>
            <a:pathLst>
              <a:path h="528988" w="528988">
                <a:moveTo>
                  <a:pt x="0" y="0"/>
                </a:moveTo>
                <a:lnTo>
                  <a:pt x="528988" y="0"/>
                </a:lnTo>
                <a:lnTo>
                  <a:pt x="528988" y="528988"/>
                </a:lnTo>
                <a:lnTo>
                  <a:pt x="0" y="528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646422" y="9539907"/>
            <a:ext cx="3738239" cy="389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79"/>
              </a:lnSpc>
            </a:pPr>
            <a:r>
              <a:rPr lang="en-US" sz="2342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MOODLE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76021" y="9511142"/>
            <a:ext cx="6644622" cy="447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99"/>
              </a:lnSpc>
            </a:pPr>
            <a:r>
              <a:rPr lang="en-US" sz="2642" b="true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mfronteraf@iessantamargalida.org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16514" y="3424612"/>
            <a:ext cx="9254972" cy="1891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20"/>
              </a:lnSpc>
            </a:pPr>
            <a:r>
              <a:rPr lang="en-US" b="true" sz="1320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GRÀCIES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342085" y="-691170"/>
            <a:ext cx="10678895" cy="11732306"/>
            <a:chOff x="0" y="0"/>
            <a:chExt cx="44430037" cy="48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430038" cy="48812800"/>
            </a:xfrm>
            <a:custGeom>
              <a:avLst/>
              <a:gdLst/>
              <a:ahLst/>
              <a:cxnLst/>
              <a:rect r="r" b="b" t="t" l="l"/>
              <a:pathLst>
                <a:path h="48812800" w="44430038">
                  <a:moveTo>
                    <a:pt x="0" y="0"/>
                  </a:moveTo>
                  <a:lnTo>
                    <a:pt x="44430038" y="0"/>
                  </a:lnTo>
                  <a:lnTo>
                    <a:pt x="44430038" y="48812800"/>
                  </a:lnTo>
                  <a:lnTo>
                    <a:pt x="0" y="48812800"/>
                  </a:lnTo>
                  <a:close/>
                </a:path>
              </a:pathLst>
            </a:custGeom>
            <a:solidFill>
              <a:srgbClr val="0097B2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569982" y="1028700"/>
            <a:ext cx="8689318" cy="8229600"/>
            <a:chOff x="0" y="0"/>
            <a:chExt cx="11585758" cy="10972800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14760" t="0" r="14760" b="0"/>
            <a:stretch>
              <a:fillRect/>
            </a:stretch>
          </p:blipFill>
          <p:spPr>
            <a:xfrm flipH="false" flipV="false">
              <a:off x="0" y="0"/>
              <a:ext cx="11585758" cy="109728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-5400000">
            <a:off x="1873168" y="3571811"/>
            <a:ext cx="3628701" cy="7744277"/>
            <a:chOff x="0" y="0"/>
            <a:chExt cx="16280739" cy="347459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280740" cy="34745923"/>
            </a:xfrm>
            <a:custGeom>
              <a:avLst/>
              <a:gdLst/>
              <a:ahLst/>
              <a:cxnLst/>
              <a:rect r="r" b="b" t="t" l="l"/>
              <a:pathLst>
                <a:path h="34745923" w="16280740">
                  <a:moveTo>
                    <a:pt x="0" y="0"/>
                  </a:moveTo>
                  <a:lnTo>
                    <a:pt x="16280740" y="0"/>
                  </a:lnTo>
                  <a:lnTo>
                    <a:pt x="16280740" y="34745923"/>
                  </a:lnTo>
                  <a:lnTo>
                    <a:pt x="0" y="34745923"/>
                  </a:lnTo>
                  <a:close/>
                </a:path>
              </a:pathLst>
            </a:custGeom>
            <a:solidFill>
              <a:srgbClr val="F8B908"/>
            </a:solidFill>
          </p:spPr>
        </p:sp>
      </p:grpSp>
      <p:grpSp>
        <p:nvGrpSpPr>
          <p:cNvPr name="Group 8" id="8"/>
          <p:cNvGrpSpPr/>
          <p:nvPr/>
        </p:nvGrpSpPr>
        <p:grpSpPr>
          <a:xfrm rot="-5400000">
            <a:off x="220654" y="672743"/>
            <a:ext cx="505672" cy="1316222"/>
            <a:chOff x="0" y="0"/>
            <a:chExt cx="2137507" cy="55637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37507" cy="5563754"/>
            </a:xfrm>
            <a:custGeom>
              <a:avLst/>
              <a:gdLst/>
              <a:ahLst/>
              <a:cxnLst/>
              <a:rect r="r" b="b" t="t" l="l"/>
              <a:pathLst>
                <a:path h="5563754" w="2137507">
                  <a:moveTo>
                    <a:pt x="0" y="0"/>
                  </a:moveTo>
                  <a:lnTo>
                    <a:pt x="2137507" y="0"/>
                  </a:lnTo>
                  <a:lnTo>
                    <a:pt x="2137507" y="5563754"/>
                  </a:lnTo>
                  <a:lnTo>
                    <a:pt x="0" y="5563754"/>
                  </a:lnTo>
                  <a:close/>
                </a:path>
              </a:pathLst>
            </a:custGeom>
            <a:solidFill>
              <a:srgbClr val="F8B908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92715" y="6104298"/>
            <a:ext cx="4543948" cy="2214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19"/>
              </a:lnSpc>
            </a:pPr>
            <a:r>
              <a:rPr lang="en-US" sz="4228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Qui sóc?</a:t>
            </a:r>
          </a:p>
          <a:p>
            <a:pPr algn="l">
              <a:lnSpc>
                <a:spcPts val="5919"/>
              </a:lnSpc>
            </a:pPr>
            <a:r>
              <a:rPr lang="en-US" sz="4228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Què esperau del mòdul?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07842" y="3335481"/>
            <a:ext cx="6051815" cy="82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80"/>
              </a:lnSpc>
            </a:pPr>
            <a:r>
              <a:rPr lang="en-US" b="true" sz="580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BENVINGUTS!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93506" y="2057400"/>
            <a:ext cx="12352120" cy="8229600"/>
          </a:xfrm>
          <a:custGeom>
            <a:avLst/>
            <a:gdLst/>
            <a:ahLst/>
            <a:cxnLst/>
            <a:rect r="r" b="b" t="t" l="l"/>
            <a:pathLst>
              <a:path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88969" y="595217"/>
            <a:ext cx="13003722" cy="637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5"/>
              </a:lnSpc>
            </a:pPr>
            <a:r>
              <a:rPr lang="en-US" b="true" sz="447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TÈCNIQUES DE NETEJA BÀSICA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4362" y="536655"/>
            <a:ext cx="4437761" cy="89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b="true" sz="5199" spc="1102">
                <a:solidFill>
                  <a:srgbClr val="0097B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UNITAT 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6106" y="1785560"/>
            <a:ext cx="9014799" cy="7828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5"/>
              </a:lnSpc>
              <a:spcBef>
                <a:spcPct val="0"/>
              </a:spcBef>
            </a:pP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Conceptos</a:t>
            </a: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  <a:p>
            <a:pPr algn="l" marL="634680" indent="-317340" lvl="1">
              <a:lnSpc>
                <a:spcPts val="4115"/>
              </a:lnSpc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Limpieza</a:t>
            </a:r>
          </a:p>
          <a:p>
            <a:pPr algn="l" marL="634680" indent="-317340" lvl="1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Suciedad</a:t>
            </a:r>
          </a:p>
          <a:p>
            <a:pPr algn="l" marL="634680" indent="-317340" lvl="1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Desinfección</a:t>
            </a:r>
          </a:p>
          <a:p>
            <a:pPr algn="l" marL="634680" indent="-317340" lvl="1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Tipos de residuos y basuras en los procesos de limpieza</a:t>
            </a:r>
          </a:p>
          <a:p>
            <a:pPr algn="l">
              <a:lnSpc>
                <a:spcPts val="4115"/>
              </a:lnSpc>
              <a:spcBef>
                <a:spcPct val="0"/>
              </a:spcBef>
            </a:pP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Procesos de limpieza adecuados a cada material:</a:t>
            </a:r>
          </a:p>
          <a:p>
            <a:pPr algn="l" marL="634680" indent="-317340" lvl="1">
              <a:lnSpc>
                <a:spcPts val="4115"/>
              </a:lnSpc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Materiales duros</a:t>
            </a:r>
          </a:p>
          <a:p>
            <a:pPr algn="l" marL="634680" indent="-317340" lvl="1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Materiales blandos</a:t>
            </a:r>
          </a:p>
          <a:p>
            <a:pPr algn="l">
              <a:lnSpc>
                <a:spcPts val="4115"/>
              </a:lnSpc>
              <a:spcBef>
                <a:spcPct val="0"/>
              </a:spcBef>
            </a:pP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Inconvenientes de una mala selección.</a:t>
            </a:r>
          </a:p>
          <a:p>
            <a:pPr algn="l">
              <a:lnSpc>
                <a:spcPts val="4115"/>
              </a:lnSpc>
              <a:spcBef>
                <a:spcPct val="0"/>
              </a:spcBef>
            </a:pP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Aplicación de productos de limpieza y desinfección</a:t>
            </a:r>
          </a:p>
          <a:p>
            <a:pPr algn="l" marL="634680" indent="-317340" lvl="1">
              <a:lnSpc>
                <a:spcPts val="4115"/>
              </a:lnSpc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Tipos de productos</a:t>
            </a:r>
          </a:p>
          <a:p>
            <a:pPr algn="l" marL="634680" indent="-317340" lvl="1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Aplicación de productos según criterios</a:t>
            </a:r>
          </a:p>
          <a:p>
            <a:pPr algn="l" marL="634680" indent="-317340" lvl="1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Etiquetaje.</a:t>
            </a:r>
          </a:p>
          <a:p>
            <a:pPr algn="l">
              <a:lnSpc>
                <a:spcPts val="411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69997" y="3513854"/>
            <a:ext cx="7720075" cy="5143500"/>
          </a:xfrm>
          <a:custGeom>
            <a:avLst/>
            <a:gdLst/>
            <a:ahLst/>
            <a:cxnLst/>
            <a:rect r="r" b="b" t="t" l="l"/>
            <a:pathLst>
              <a:path h="5143500" w="7720075">
                <a:moveTo>
                  <a:pt x="0" y="0"/>
                </a:moveTo>
                <a:lnTo>
                  <a:pt x="7720075" y="0"/>
                </a:lnTo>
                <a:lnTo>
                  <a:pt x="77200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" t="0" r="-93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55578" y="737457"/>
            <a:ext cx="13003722" cy="1257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5"/>
              </a:lnSpc>
            </a:pPr>
            <a:r>
              <a:rPr lang="en-US" b="true" sz="447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DESENVOLUPAMENT DELS PROCESSOS DE NETEJA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4362" y="536655"/>
            <a:ext cx="4437761" cy="89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b="true" sz="5199" spc="1102">
                <a:solidFill>
                  <a:srgbClr val="0097B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UNITAT 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86106" y="1785560"/>
            <a:ext cx="9014799" cy="8735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5"/>
              </a:lnSpc>
              <a:spcBef>
                <a:spcPct val="0"/>
              </a:spcBef>
            </a:pP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Secue</a:t>
            </a: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nciación de actividades de l</a:t>
            </a: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impieza adaptados a </a:t>
            </a: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cada técnica.</a:t>
            </a:r>
          </a:p>
          <a:p>
            <a:pPr algn="l">
              <a:lnSpc>
                <a:spcPts val="4115"/>
              </a:lnSpc>
              <a:spcBef>
                <a:spcPct val="0"/>
              </a:spcBef>
            </a:pP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Acondicionamiento de los espacios de trabajo:</a:t>
            </a:r>
          </a:p>
          <a:p>
            <a:pPr algn="l" marL="634680" indent="-317340" lvl="1">
              <a:lnSpc>
                <a:spcPts val="4115"/>
              </a:lnSpc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Preparación del entorno y mantenimiento del orden.</a:t>
            </a:r>
          </a:p>
          <a:p>
            <a:pPr algn="l" marL="634680" indent="-317340" lvl="1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Desarrollo de las tareas de limpieza con personas en su puesto de trabajo o en las inmediaciones </a:t>
            </a:r>
          </a:p>
          <a:p>
            <a:pPr algn="l">
              <a:lnSpc>
                <a:spcPts val="4115"/>
              </a:lnSpc>
              <a:spcBef>
                <a:spcPct val="0"/>
              </a:spcBef>
            </a:pP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Técnicas de verificación de las tareas de limpieza.</a:t>
            </a:r>
          </a:p>
          <a:p>
            <a:pPr algn="l">
              <a:lnSpc>
                <a:spcPts val="4115"/>
              </a:lnSpc>
              <a:spcBef>
                <a:spcPct val="0"/>
              </a:spcBef>
            </a:pP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Seguimiento del Plan de Trabajo.</a:t>
            </a:r>
          </a:p>
          <a:p>
            <a:pPr algn="l" marL="634680" indent="-317340" lvl="1">
              <a:lnSpc>
                <a:spcPts val="4115"/>
              </a:lnSpc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Interpretación y ejecución de las instrucciones recibidas.</a:t>
            </a:r>
          </a:p>
          <a:p>
            <a:pPr algn="l" marL="634680" indent="-317340" lvl="1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Conocimiento de los procedimientos y normas del centro de trabajo.</a:t>
            </a:r>
          </a:p>
          <a:p>
            <a:pPr algn="l">
              <a:lnSpc>
                <a:spcPts val="4115"/>
              </a:lnSpc>
              <a:spcBef>
                <a:spcPct val="0"/>
              </a:spcBef>
            </a:pP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</a:t>
            </a: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nejo y conservación de los útiles de limpieza</a:t>
            </a:r>
          </a:p>
          <a:p>
            <a:pPr algn="l" marL="634680" indent="-317340" lvl="1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Identificación: para suelos, paredes, techos.</a:t>
            </a:r>
          </a:p>
          <a:p>
            <a:pPr algn="l" marL="634680" indent="-317340" lvl="1">
              <a:lnSpc>
                <a:spcPts val="4115"/>
              </a:lnSpc>
              <a:spcBef>
                <a:spcPct val="0"/>
              </a:spcBef>
              <a:buFont typeface="Arial"/>
              <a:buChar char="•"/>
            </a:pPr>
            <a:r>
              <a:rPr lang="en-US" sz="293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Aplicación de los diferentes útiles de limpieza</a:t>
            </a: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.</a:t>
            </a:r>
          </a:p>
          <a:p>
            <a:pPr algn="l">
              <a:lnSpc>
                <a:spcPts val="4115"/>
              </a:lnSpc>
            </a:pP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Procesos de conservación</a:t>
            </a:r>
            <a:r>
              <a:rPr lang="en-US" b="true" sz="29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los mismos.</a:t>
            </a:r>
          </a:p>
          <a:p>
            <a:pPr algn="l">
              <a:lnSpc>
                <a:spcPts val="4115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979988" y="356471"/>
            <a:ext cx="3553435" cy="4462713"/>
          </a:xfrm>
          <a:custGeom>
            <a:avLst/>
            <a:gdLst/>
            <a:ahLst/>
            <a:cxnLst/>
            <a:rect r="r" b="b" t="t" l="l"/>
            <a:pathLst>
              <a:path h="4462713" w="3553435">
                <a:moveTo>
                  <a:pt x="0" y="0"/>
                </a:moveTo>
                <a:lnTo>
                  <a:pt x="3553435" y="0"/>
                </a:lnTo>
                <a:lnTo>
                  <a:pt x="3553435" y="4462713"/>
                </a:lnTo>
                <a:lnTo>
                  <a:pt x="0" y="4462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60818" y="5289752"/>
            <a:ext cx="7290652" cy="4864854"/>
          </a:xfrm>
          <a:custGeom>
            <a:avLst/>
            <a:gdLst/>
            <a:ahLst/>
            <a:cxnLst/>
            <a:rect r="r" b="b" t="t" l="l"/>
            <a:pathLst>
              <a:path h="4864854" w="7290652">
                <a:moveTo>
                  <a:pt x="0" y="0"/>
                </a:moveTo>
                <a:lnTo>
                  <a:pt x="7290652" y="0"/>
                </a:lnTo>
                <a:lnTo>
                  <a:pt x="7290652" y="4864853"/>
                </a:lnTo>
                <a:lnTo>
                  <a:pt x="0" y="48648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88969" y="728804"/>
            <a:ext cx="13003722" cy="637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5"/>
              </a:lnSpc>
            </a:pPr>
            <a:r>
              <a:rPr lang="en-US" b="true" sz="447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GESTIÓ I TRACTAMENT DE RESIDUS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34362" y="536655"/>
            <a:ext cx="4437761" cy="89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b="true" sz="5199" spc="1102">
                <a:solidFill>
                  <a:srgbClr val="0097B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UNITAT 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4362" y="3164522"/>
            <a:ext cx="9778839" cy="3891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4"/>
              </a:lnSpc>
              <a:spcBef>
                <a:spcPct val="0"/>
              </a:spcBef>
            </a:pPr>
            <a:r>
              <a:rPr lang="en-US" b="true" sz="318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Tipos de residuos: </a:t>
            </a:r>
            <a:r>
              <a:rPr lang="en-US" sz="318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urbanos, industriales, hospitalarios, agrícolas, ganaderos,</a:t>
            </a:r>
          </a:p>
          <a:p>
            <a:pPr algn="l">
              <a:lnSpc>
                <a:spcPts val="4464"/>
              </a:lnSpc>
              <a:spcBef>
                <a:spcPct val="0"/>
              </a:spcBef>
            </a:pPr>
            <a:r>
              <a:rPr lang="en-US" sz="318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</a:t>
            </a:r>
            <a:r>
              <a:rPr lang="en-US" sz="318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res</a:t>
            </a:r>
            <a:r>
              <a:rPr lang="en-US" sz="318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tales y mineros.</a:t>
            </a:r>
          </a:p>
          <a:p>
            <a:pPr algn="l">
              <a:lnSpc>
                <a:spcPts val="4464"/>
              </a:lnSpc>
              <a:spcBef>
                <a:spcPct val="0"/>
              </a:spcBef>
            </a:pPr>
            <a:r>
              <a:rPr lang="en-US" b="true" sz="318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Tratam</a:t>
            </a:r>
            <a:r>
              <a:rPr lang="en-US" b="true" sz="318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iento de los mismos: </a:t>
            </a:r>
            <a:r>
              <a:rPr lang="en-US" sz="318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reciclado, reutilización, valoración y eliminación.</a:t>
            </a:r>
          </a:p>
          <a:p>
            <a:pPr algn="l">
              <a:lnSpc>
                <a:spcPts val="4464"/>
              </a:lnSpc>
              <a:spcBef>
                <a:spcPct val="0"/>
              </a:spcBef>
            </a:pPr>
            <a:r>
              <a:rPr lang="en-US" b="true" sz="318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Proces</a:t>
            </a:r>
            <a:r>
              <a:rPr lang="en-US" b="true" sz="318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os de separación, mani</a:t>
            </a:r>
            <a:r>
              <a:rPr lang="en-US" b="true" sz="318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pulación y almacenamiento de res</a:t>
            </a:r>
            <a:r>
              <a:rPr lang="en-US" b="true" sz="3188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iduos.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102754" y="4673292"/>
            <a:ext cx="7644296" cy="5073901"/>
          </a:xfrm>
          <a:custGeom>
            <a:avLst/>
            <a:gdLst/>
            <a:ahLst/>
            <a:cxnLst/>
            <a:rect r="r" b="b" t="t" l="l"/>
            <a:pathLst>
              <a:path h="5073901" w="7644296">
                <a:moveTo>
                  <a:pt x="0" y="0"/>
                </a:moveTo>
                <a:lnTo>
                  <a:pt x="7644296" y="0"/>
                </a:lnTo>
                <a:lnTo>
                  <a:pt x="7644296" y="5073902"/>
                </a:lnTo>
                <a:lnTo>
                  <a:pt x="0" y="50739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79333" y="823818"/>
            <a:ext cx="12467737" cy="1257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5"/>
              </a:lnSpc>
            </a:pPr>
            <a:r>
              <a:rPr lang="en-US" b="true" sz="447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APLICACIÓ I SEGUIMENT DE MESURES DE PREVENCIÓ DE RISCOS LABORALS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4362" y="680943"/>
            <a:ext cx="4437761" cy="896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b="true" sz="5199" spc="1102">
                <a:solidFill>
                  <a:srgbClr val="0097B2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UNITAT4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34362" y="3164522"/>
            <a:ext cx="9521281" cy="270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6"/>
              </a:lnSpc>
              <a:spcBef>
                <a:spcPct val="0"/>
              </a:spcBef>
            </a:pPr>
            <a:r>
              <a:rPr lang="en-US" sz="310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Ident</a:t>
            </a:r>
            <a:r>
              <a:rPr lang="en-US" sz="310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ificación de los riesgos.</a:t>
            </a:r>
          </a:p>
          <a:p>
            <a:pPr algn="l">
              <a:lnSpc>
                <a:spcPts val="4346"/>
              </a:lnSpc>
              <a:spcBef>
                <a:spcPct val="0"/>
              </a:spcBef>
            </a:pPr>
            <a:r>
              <a:rPr lang="en-US" sz="310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Derivados de las actividades propios de limpieza.</a:t>
            </a:r>
          </a:p>
          <a:p>
            <a:pPr algn="l">
              <a:lnSpc>
                <a:spcPts val="4346"/>
              </a:lnSpc>
              <a:spcBef>
                <a:spcPct val="0"/>
              </a:spcBef>
            </a:pPr>
            <a:r>
              <a:rPr lang="en-US" sz="310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Relacionados con </a:t>
            </a:r>
            <a:r>
              <a:rPr lang="en-US" sz="310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</a:t>
            </a:r>
            <a:r>
              <a:rPr lang="en-US" sz="310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 centro de trabajo.</a:t>
            </a:r>
          </a:p>
          <a:p>
            <a:pPr algn="l">
              <a:lnSpc>
                <a:spcPts val="4346"/>
              </a:lnSpc>
              <a:spcBef>
                <a:spcPct val="0"/>
              </a:spcBef>
            </a:pPr>
            <a:r>
              <a:rPr lang="en-US" sz="310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Identificación y uso de los equip</a:t>
            </a:r>
            <a:r>
              <a:rPr lang="en-US" sz="310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 de protec</a:t>
            </a:r>
            <a:r>
              <a:rPr lang="en-US" sz="310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ción indiv</a:t>
            </a:r>
            <a:r>
              <a:rPr lang="en-US" sz="310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idual.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52" r="-220" b="-9352"/>
            </a:stretch>
          </a:blipFill>
        </p:spPr>
      </p:sp>
      <p:graphicFrame>
        <p:nvGraphicFramePr>
          <p:cNvPr name="Object 3" id="3"/>
          <p:cNvGraphicFramePr/>
          <p:nvPr/>
        </p:nvGraphicFramePr>
        <p:xfrm>
          <a:off x="2200809" y="1307595"/>
          <a:ext cx="9201150" cy="3143250"/>
        </p:xfrm>
        <a:graphic>
          <a:graphicData uri="http://schemas.openxmlformats.org/presentationml/2006/ole">
            <p:oleObj imgW="11036300" imgH="4978400" r:id="rId4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52" r="-220" b="-9352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741425" y="788766"/>
          <a:ext cx="14397738" cy="7239015"/>
        </p:xfrm>
        <a:graphic>
          <a:graphicData uri="http://schemas.openxmlformats.org/drawingml/2006/table">
            <a:tbl>
              <a:tblPr/>
              <a:tblGrid>
                <a:gridCol w="3539728"/>
                <a:gridCol w="3539728"/>
                <a:gridCol w="7318283"/>
              </a:tblGrid>
              <a:tr h="2290894"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 b="true">
                          <a:solidFill>
                            <a:srgbClr val="000000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ACTIVITATS A ENTREGAR (50% NOTA)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 b="true">
                          <a:solidFill>
                            <a:srgbClr val="000000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ACTIVITATS A ENTREGAR (50% NOTA)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 b="true">
                          <a:solidFill>
                            <a:srgbClr val="000000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ACTIVITATS A ENTREGAR (50% NOTA)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  <a:tr h="12370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UT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Activitat 1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Entrega 2 Octubre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0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UT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Activitat 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Entrega 8 Octubre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0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UT 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Activitat 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Entrega 10 Octubre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0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UT 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-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52" r="-220" b="-9352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945131" y="1028700"/>
          <a:ext cx="14397738" cy="4777976"/>
        </p:xfrm>
        <a:graphic>
          <a:graphicData uri="http://schemas.openxmlformats.org/drawingml/2006/table">
            <a:tbl>
              <a:tblPr/>
              <a:tblGrid>
                <a:gridCol w="3539728"/>
                <a:gridCol w="3539728"/>
                <a:gridCol w="7318283"/>
              </a:tblGrid>
              <a:tr h="2297155">
                <a:tc gridSpan="3">
                  <a:txBody>
                    <a:bodyPr anchor="t" rtlCol="false"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 b="true">
                          <a:solidFill>
                            <a:srgbClr val="000000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EXAMEN (50% NOTA)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 b="true">
                          <a:solidFill>
                            <a:srgbClr val="000000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EXAMEN (50% NOTA)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 hMerge="true">
                  <a:txBody>
                    <a:bodyPr anchor="t" rtlCol="false"/>
                    <a:lstStyle/>
                    <a:p>
                      <a:pPr algn="ctr">
                        <a:lnSpc>
                          <a:spcPts val="7279"/>
                        </a:lnSpc>
                        <a:defRPr/>
                      </a:pPr>
                      <a:r>
                        <a:rPr lang="en-US" sz="5199" b="true">
                          <a:solidFill>
                            <a:srgbClr val="000000"/>
                          </a:solidFill>
                          <a:latin typeface="Glacial Indifference Bold"/>
                          <a:ea typeface="Glacial Indifference Bold"/>
                          <a:cs typeface="Glacial Indifference Bold"/>
                          <a:sym typeface="Glacial Indifference Bold"/>
                        </a:rPr>
                        <a:t>EXAMEN (50% NOTA)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</a:tr>
              <a:tr h="1240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PART Pràctica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25%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 13 Octubre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41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PART Teòrica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25%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Glacial Indifference"/>
                          <a:ea typeface="Glacial Indifference"/>
                          <a:cs typeface="Glacial Indifference"/>
                          <a:sym typeface="Glacial Indifference"/>
                        </a:rPr>
                        <a:t>14 Octubre 2025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DAGz5qEFuzs</dc:identifier>
  <dcterms:modified xsi:type="dcterms:W3CDTF">2011-08-01T06:04:30Z</dcterms:modified>
  <cp:revision>1</cp:revision>
  <dc:title>Presentació MÒDUL TRISPOLS</dc:title>
</cp:coreProperties>
</file>