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Geist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Geist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Geis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2b9b1d958_2_42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a2b9b1d958_2_42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5" name="Google Shape;95;g3a2b9b1d958_2_42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a2b9b1d958_2_258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3a2b9b1d958_2_258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9" name="Google Shape;319;g3a2b9b1d958_2_258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2b9b1d958_2_50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a2b9b1d958_2_50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3" name="Google Shape;103;g3a2b9b1d958_2_50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2b9b1d958_2_71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a2b9b1d958_2_71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5" name="Google Shape;125;g3a2b9b1d958_2_71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2b9b1d958_2_89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a2b9b1d958_2_89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4" name="Google Shape;144;g3a2b9b1d958_2_89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2b9b1d958_2_112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a2b9b1d958_2_112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8" name="Google Shape;168;g3a2b9b1d958_2_112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2b9b1d958_2_153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a2b9b1d958_2_153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10" name="Google Shape;210;g3a2b9b1d958_2_153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2b9b1d958_2_172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a2b9b1d958_2_172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30" name="Google Shape;230;g3a2b9b1d958_2_172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2b9b1d958_2_218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a2b9b1d958_2_218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7" name="Google Shape;277;g3a2b9b1d958_2_218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a2b9b1d958_2_233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3a2b9b1d958_2_233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3" name="Google Shape;293;g3a2b9b1d958_2_233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100"/>
              <a:t>‹#›</a:t>
            </a:fld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2" name="Google Shape;5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4" name="Google Shape;54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8" name="Google Shape;58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0" name="Google Shape;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2" name="Google Shape;62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4" name="Google Shape;6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6" name="Google Shape;66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8" name="Google Shape;6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0" name="Google Shape;70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2" name="Google Shape;7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" name="Google Shape;74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6" name="Google Shape;7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8" name="Google Shape;78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0" name="Google Shape;8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2" name="Google Shape;82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4" name="Google Shape;8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6" name="Google Shape;86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8" name="Google Shape;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0" name="Google Shape;90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7" name="Google Shape;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3550" y="0"/>
            <a:ext cx="3600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/>
          <p:nvPr/>
        </p:nvSpPr>
        <p:spPr>
          <a:xfrm>
            <a:off x="496119" y="1793453"/>
            <a:ext cx="4722763" cy="775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58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Elaboració de Projectes en el Temps Lliure Infantil i Juvenil</a:t>
            </a:r>
            <a:endParaRPr b="0" i="0" sz="2400" u="none" cap="none" strike="noStrike"/>
          </a:p>
        </p:txBody>
      </p:sp>
      <p:sp>
        <p:nvSpPr>
          <p:cNvPr id="99" name="Google Shape;99;p25"/>
          <p:cNvSpPr/>
          <p:nvPr/>
        </p:nvSpPr>
        <p:spPr>
          <a:xfrm>
            <a:off x="496119" y="2754586"/>
            <a:ext cx="4722763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Descobreix com dissenyar, planificar i executar projectes educatius que transformin el temps lliure en oportunitats d'aprenentatge i creixement per a infants i joves.</a:t>
            </a:r>
            <a:endParaRPr b="0" i="0" sz="1000" u="none" cap="none" strike="noStrik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/>
          <p:nvPr/>
        </p:nvSpPr>
        <p:spPr>
          <a:xfrm>
            <a:off x="496119" y="363066"/>
            <a:ext cx="6351761" cy="387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58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Treball en Equip: L'Equip de Monitors/es</a:t>
            </a:r>
            <a:endParaRPr b="0" i="0" sz="2400" u="none" cap="none" strike="noStrike"/>
          </a:p>
        </p:txBody>
      </p:sp>
      <p:sp>
        <p:nvSpPr>
          <p:cNvPr id="322" name="Google Shape;322;p34"/>
          <p:cNvSpPr/>
          <p:nvPr/>
        </p:nvSpPr>
        <p:spPr>
          <a:xfrm>
            <a:off x="496119" y="998637"/>
            <a:ext cx="8151763" cy="7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El monitor o monitora de temps lliure sempre treballa en equip. Un equip de monitors/es és més que la suma dels seus membres individuals: abasta més que totes les persones treballant per separat. Cada monitor/a és responsable de les seves funcions i ha de tenir clar que el que fa malament pot recaure sobre altres companys/es, per això cal ser professional i sempre pensar en l'equip, ajudant i donant suport en tot el que sigui necessari.</a:t>
            </a:r>
            <a:endParaRPr b="0" i="0" sz="1000" u="none" cap="none" strike="noStrike"/>
          </a:p>
        </p:txBody>
      </p:sp>
      <p:sp>
        <p:nvSpPr>
          <p:cNvPr id="323" name="Google Shape;323;p34"/>
          <p:cNvSpPr/>
          <p:nvPr/>
        </p:nvSpPr>
        <p:spPr>
          <a:xfrm>
            <a:off x="496119" y="1932013"/>
            <a:ext cx="2634556" cy="2113434"/>
          </a:xfrm>
          <a:prstGeom prst="roundRect">
            <a:avLst>
              <a:gd fmla="val 5282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624855" y="2060749"/>
            <a:ext cx="1797769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Distribució de Tasques</a:t>
            </a:r>
            <a:endParaRPr b="0" i="0" sz="1200" u="none" cap="none" strike="noStrike"/>
          </a:p>
        </p:txBody>
      </p:sp>
      <p:sp>
        <p:nvSpPr>
          <p:cNvPr id="325" name="Google Shape;325;p34"/>
          <p:cNvSpPr/>
          <p:nvPr/>
        </p:nvSpPr>
        <p:spPr>
          <a:xfrm>
            <a:off x="624855" y="2329011"/>
            <a:ext cx="2377083" cy="1587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L'equip està format per persones amb formació i experiència semblant, però cadascuna pot destacar en determinades activitats. Cada monitor/a té les seves funcions assignades i es fa responsable de la seva tasca. Quan acaben, comproven si la resta han acabat i col·laboren sempre que calgui.</a:t>
            </a:r>
            <a:endParaRPr b="0" i="0" sz="1000" u="none" cap="none" strike="noStrike"/>
          </a:p>
        </p:txBody>
      </p:sp>
      <p:sp>
        <p:nvSpPr>
          <p:cNvPr id="326" name="Google Shape;326;p34"/>
          <p:cNvSpPr/>
          <p:nvPr/>
        </p:nvSpPr>
        <p:spPr>
          <a:xfrm>
            <a:off x="3254648" y="1932013"/>
            <a:ext cx="2634630" cy="2113434"/>
          </a:xfrm>
          <a:prstGeom prst="roundRect">
            <a:avLst>
              <a:gd fmla="val 5282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3383384" y="2060749"/>
            <a:ext cx="2099742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Responsabilitat Col·lectiva</a:t>
            </a:r>
            <a:endParaRPr b="0" i="0" sz="1200" u="none" cap="none" strike="noStrike"/>
          </a:p>
        </p:txBody>
      </p:sp>
      <p:sp>
        <p:nvSpPr>
          <p:cNvPr id="328" name="Google Shape;328;p34"/>
          <p:cNvSpPr/>
          <p:nvPr/>
        </p:nvSpPr>
        <p:spPr>
          <a:xfrm>
            <a:off x="3383384" y="2329011"/>
            <a:ext cx="2377157" cy="1587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Tots els monitors/es han de conèixer i saber desenvolupar-se en totes les activitats del centre, independentment de l'especialització de cadascú. És fonamental entendre que són un equip compacte: si algú no compleix les seves funcions, això recau en els altres companys/es.</a:t>
            </a:r>
            <a:endParaRPr b="0" i="0" sz="1000" u="none" cap="none" strike="noStrike"/>
          </a:p>
        </p:txBody>
      </p:sp>
      <p:sp>
        <p:nvSpPr>
          <p:cNvPr id="329" name="Google Shape;329;p34"/>
          <p:cNvSpPr/>
          <p:nvPr/>
        </p:nvSpPr>
        <p:spPr>
          <a:xfrm>
            <a:off x="6013252" y="1932013"/>
            <a:ext cx="2634556" cy="2113434"/>
          </a:xfrm>
          <a:prstGeom prst="roundRect">
            <a:avLst>
              <a:gd fmla="val 5282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4"/>
          <p:cNvSpPr/>
          <p:nvPr/>
        </p:nvSpPr>
        <p:spPr>
          <a:xfrm>
            <a:off x="6141988" y="2060749"/>
            <a:ext cx="1550566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Funcions de l'Equip</a:t>
            </a:r>
            <a:endParaRPr b="0" i="0" sz="1200" u="none" cap="none" strike="noStrike"/>
          </a:p>
        </p:txBody>
      </p:sp>
      <p:sp>
        <p:nvSpPr>
          <p:cNvPr id="331" name="Google Shape;331;p34"/>
          <p:cNvSpPr/>
          <p:nvPr/>
        </p:nvSpPr>
        <p:spPr>
          <a:xfrm>
            <a:off x="6141988" y="2329011"/>
            <a:ext cx="2377083" cy="1389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Posada en comú d'idees i treball. Coordinació per a la realització de funcions i desenvolupament de la jornada. Assolir acords i organització. Ensenyar-se mútuament i aprendre. Treballar en equip. Perseguir objectius comuns. Aconseguir informació i informar.</a:t>
            </a:r>
            <a:endParaRPr b="0" i="0" sz="1000" u="none" cap="none" strike="noStrike"/>
          </a:p>
        </p:txBody>
      </p:sp>
      <p:sp>
        <p:nvSpPr>
          <p:cNvPr id="332" name="Google Shape;332;p34"/>
          <p:cNvSpPr/>
          <p:nvPr/>
        </p:nvSpPr>
        <p:spPr>
          <a:xfrm>
            <a:off x="496119" y="4184972"/>
            <a:ext cx="8151763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És una de les professions on és més important el treball en equip, ja que s'equipara molt a un engranatge: si una peça falla, tot el mecanisme pot trencar-se i caure tot l'equip. La coordinació, el suport mutu i la responsabilitat compartida són essencials per a l'èxit dels projectes educatius en el temps lliure infantil i juvenil.</a:t>
            </a:r>
            <a:endParaRPr b="0" i="0" sz="1000" u="none" cap="none" strike="no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496119" y="551334"/>
            <a:ext cx="7558311" cy="387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58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Metodologia de Projectes: Les Quatre Fases Clau</a:t>
            </a:r>
            <a:endParaRPr b="0" i="0" sz="2400" u="none" cap="none" strike="noStrike"/>
          </a:p>
        </p:txBody>
      </p:sp>
      <p:sp>
        <p:nvSpPr>
          <p:cNvPr id="106" name="Google Shape;106;p26"/>
          <p:cNvSpPr/>
          <p:nvPr/>
        </p:nvSpPr>
        <p:spPr>
          <a:xfrm>
            <a:off x="496119" y="1186904"/>
            <a:ext cx="123974" cy="155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000" u="none" cap="none" strike="noStrike"/>
          </a:p>
        </p:txBody>
      </p:sp>
      <p:sp>
        <p:nvSpPr>
          <p:cNvPr id="107" name="Google Shape;107;p26"/>
          <p:cNvSpPr/>
          <p:nvPr/>
        </p:nvSpPr>
        <p:spPr>
          <a:xfrm>
            <a:off x="496119" y="1383358"/>
            <a:ext cx="4013894" cy="14288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6"/>
          <p:cNvSpPr/>
          <p:nvPr/>
        </p:nvSpPr>
        <p:spPr>
          <a:xfrm>
            <a:off x="496119" y="1473919"/>
            <a:ext cx="1550566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Diagnòstic i Anàlisi</a:t>
            </a:r>
            <a:endParaRPr b="0" i="0" sz="1200" u="none" cap="none" strike="noStrike"/>
          </a:p>
        </p:txBody>
      </p:sp>
      <p:sp>
        <p:nvSpPr>
          <p:cNvPr id="109" name="Google Shape;109;p26"/>
          <p:cNvSpPr/>
          <p:nvPr/>
        </p:nvSpPr>
        <p:spPr>
          <a:xfrm>
            <a:off x="496119" y="1742182"/>
            <a:ext cx="4013894" cy="992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Reconeixement de la situació inicial sobre la qual s'intervindrà. Proporciona una visió de conjunt de la realitat, identifica necessitats i demandes culturals, reconeix les persones destinatàries potencials, detecta obstacles i identifica recursos existents que poden afavorir el desenvolupament del projecte.</a:t>
            </a:r>
            <a:endParaRPr b="0" i="0" sz="1000" u="none" cap="none" strike="noStrike"/>
          </a:p>
        </p:txBody>
      </p:sp>
      <p:sp>
        <p:nvSpPr>
          <p:cNvPr id="110" name="Google Shape;110;p26"/>
          <p:cNvSpPr/>
          <p:nvPr/>
        </p:nvSpPr>
        <p:spPr>
          <a:xfrm>
            <a:off x="4633987" y="1186904"/>
            <a:ext cx="123974" cy="155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000" u="none" cap="none" strike="noStrike"/>
          </a:p>
        </p:txBody>
      </p:sp>
      <p:sp>
        <p:nvSpPr>
          <p:cNvPr id="111" name="Google Shape;111;p26"/>
          <p:cNvSpPr/>
          <p:nvPr/>
        </p:nvSpPr>
        <p:spPr>
          <a:xfrm>
            <a:off x="4633987" y="1383358"/>
            <a:ext cx="4013894" cy="14288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6"/>
          <p:cNvSpPr/>
          <p:nvPr/>
        </p:nvSpPr>
        <p:spPr>
          <a:xfrm>
            <a:off x="4633987" y="1473919"/>
            <a:ext cx="1716063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Planificació d'Accions</a:t>
            </a:r>
            <a:endParaRPr b="0" i="0" sz="1200" u="none" cap="none" strike="noStrike"/>
          </a:p>
        </p:txBody>
      </p:sp>
      <p:sp>
        <p:nvSpPr>
          <p:cNvPr id="113" name="Google Shape;113;p26"/>
          <p:cNvSpPr/>
          <p:nvPr/>
        </p:nvSpPr>
        <p:spPr>
          <a:xfrm>
            <a:off x="4633987" y="1742182"/>
            <a:ext cx="4013894" cy="992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Disseny del pla d'acció amb correspondència dels objectius amb la solució del problema, establiment d'una estructura organitzativa per garantir l'execució, i correspondència entre el pla d'activitats i les necessitats detectades. És fonamental implicar les persones destinatàries en aquesta fase.</a:t>
            </a:r>
            <a:endParaRPr b="0" i="0" sz="1000" u="none" cap="none" strike="noStrike"/>
          </a:p>
        </p:txBody>
      </p:sp>
      <p:sp>
        <p:nvSpPr>
          <p:cNvPr id="114" name="Google Shape;114;p26"/>
          <p:cNvSpPr/>
          <p:nvPr/>
        </p:nvSpPr>
        <p:spPr>
          <a:xfrm>
            <a:off x="496119" y="2951485"/>
            <a:ext cx="123974" cy="155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000" u="none" cap="none" strike="noStrike"/>
          </a:p>
        </p:txBody>
      </p:sp>
      <p:sp>
        <p:nvSpPr>
          <p:cNvPr id="115" name="Google Shape;115;p26"/>
          <p:cNvSpPr/>
          <p:nvPr/>
        </p:nvSpPr>
        <p:spPr>
          <a:xfrm>
            <a:off x="496119" y="3147938"/>
            <a:ext cx="4013894" cy="14288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496119" y="3238500"/>
            <a:ext cx="1687711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Execució i Seguiment</a:t>
            </a:r>
            <a:endParaRPr b="0" i="0" sz="1200" u="none" cap="none" strike="noStrike"/>
          </a:p>
        </p:txBody>
      </p:sp>
      <p:sp>
        <p:nvSpPr>
          <p:cNvPr id="117" name="Google Shape;117;p26"/>
          <p:cNvSpPr/>
          <p:nvPr/>
        </p:nvSpPr>
        <p:spPr>
          <a:xfrm>
            <a:off x="496119" y="3506763"/>
            <a:ext cx="4013894" cy="992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Desenvolupament de les activitats amb seguiment continu, detecció de dificultats, improvisació de solucions i obtenció de dades per millorar la situació. Cal mantenir coherència entre tots els elements, assegurar la viabilitat de les activitats i mantenir flexibilitat per reorientar segons calgui.</a:t>
            </a:r>
            <a:endParaRPr b="0" i="0" sz="1000" u="none" cap="none" strike="noStrike"/>
          </a:p>
        </p:txBody>
      </p:sp>
      <p:sp>
        <p:nvSpPr>
          <p:cNvPr id="118" name="Google Shape;118;p26"/>
          <p:cNvSpPr/>
          <p:nvPr/>
        </p:nvSpPr>
        <p:spPr>
          <a:xfrm>
            <a:off x="4633987" y="2951485"/>
            <a:ext cx="123974" cy="155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000" u="none" cap="none" strike="noStrike"/>
          </a:p>
        </p:txBody>
      </p:sp>
      <p:sp>
        <p:nvSpPr>
          <p:cNvPr id="119" name="Google Shape;119;p26"/>
          <p:cNvSpPr/>
          <p:nvPr/>
        </p:nvSpPr>
        <p:spPr>
          <a:xfrm>
            <a:off x="4633987" y="3147938"/>
            <a:ext cx="4013894" cy="14288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4633987" y="3238500"/>
            <a:ext cx="1612553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Avaluació Formativa</a:t>
            </a:r>
            <a:endParaRPr b="0" i="0" sz="1200" u="none" cap="none" strike="noStrike"/>
          </a:p>
        </p:txBody>
      </p:sp>
      <p:sp>
        <p:nvSpPr>
          <p:cNvPr id="121" name="Google Shape;121;p26"/>
          <p:cNvSpPr/>
          <p:nvPr/>
        </p:nvSpPr>
        <p:spPr>
          <a:xfrm>
            <a:off x="4633987" y="3506763"/>
            <a:ext cx="4013894" cy="7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Reflexió valorativa sobre les dificultats trobades, allò que ha resultat més adequat o no, i què ha fallat. L'avaluació ha de proporcionar informació suficient per reorientar i millorar el projecte de manera contínua.</a:t>
            </a:r>
            <a:endParaRPr b="0" i="0" sz="1000" u="none" cap="none" strike="noStrik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496119" y="749275"/>
            <a:ext cx="6607894" cy="387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58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Tècniques d'Investigació per al Diagnòstic</a:t>
            </a:r>
            <a:endParaRPr b="0" i="0" sz="2400" u="none" cap="none" strike="noStrike"/>
          </a:p>
        </p:txBody>
      </p:sp>
      <p:sp>
        <p:nvSpPr>
          <p:cNvPr id="128" name="Google Shape;128;p27"/>
          <p:cNvSpPr/>
          <p:nvPr/>
        </p:nvSpPr>
        <p:spPr>
          <a:xfrm>
            <a:off x="496119" y="1446833"/>
            <a:ext cx="1550566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L'Observació</a:t>
            </a:r>
            <a:endParaRPr b="0" i="0" sz="1200" u="none" cap="none" strike="noStrike"/>
          </a:p>
        </p:txBody>
      </p:sp>
      <p:sp>
        <p:nvSpPr>
          <p:cNvPr id="129" name="Google Shape;129;p27"/>
          <p:cNvSpPr/>
          <p:nvPr/>
        </p:nvSpPr>
        <p:spPr>
          <a:xfrm>
            <a:off x="496119" y="1764655"/>
            <a:ext cx="2487290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Què és: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Procés sistemàtic de recollida d'informació en entorns naturals durant períodes de temps determinats.</a:t>
            </a:r>
            <a:endParaRPr b="0" i="0" sz="1000" u="none" cap="none" strike="noStrike"/>
          </a:p>
        </p:txBody>
      </p:sp>
      <p:sp>
        <p:nvSpPr>
          <p:cNvPr id="130" name="Google Shape;130;p27"/>
          <p:cNvSpPr/>
          <p:nvPr/>
        </p:nvSpPr>
        <p:spPr>
          <a:xfrm>
            <a:off x="496119" y="2471663"/>
            <a:ext cx="2487290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Avantatges: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Ràpida, fàcil, econòmica. Elimina la subjectivitat de l'entrevistador i no requereix col·laboració activa.</a:t>
            </a:r>
            <a:endParaRPr b="0" i="0" sz="1000" u="none" cap="none" strike="noStrike"/>
          </a:p>
        </p:txBody>
      </p:sp>
      <p:sp>
        <p:nvSpPr>
          <p:cNvPr id="131" name="Google Shape;131;p27"/>
          <p:cNvSpPr/>
          <p:nvPr/>
        </p:nvSpPr>
        <p:spPr>
          <a:xfrm>
            <a:off x="496119" y="3178671"/>
            <a:ext cx="2487290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Inconvenients: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Només registra fets aïllats, visió estàtica, el grup pot actuar diferent, aplicable només a mostres petites.</a:t>
            </a:r>
            <a:endParaRPr b="0" i="0" sz="1000" u="none" cap="none" strike="noStrike"/>
          </a:p>
        </p:txBody>
      </p:sp>
      <p:sp>
        <p:nvSpPr>
          <p:cNvPr id="132" name="Google Shape;132;p27"/>
          <p:cNvSpPr/>
          <p:nvPr/>
        </p:nvSpPr>
        <p:spPr>
          <a:xfrm>
            <a:off x="3290739" y="1446833"/>
            <a:ext cx="1550566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L'Enquesta</a:t>
            </a:r>
            <a:endParaRPr b="0" i="0" sz="1200" u="none" cap="none" strike="noStrike"/>
          </a:p>
        </p:txBody>
      </p:sp>
      <p:sp>
        <p:nvSpPr>
          <p:cNvPr id="133" name="Google Shape;133;p27"/>
          <p:cNvSpPr/>
          <p:nvPr/>
        </p:nvSpPr>
        <p:spPr>
          <a:xfrm>
            <a:off x="3290739" y="1764655"/>
            <a:ext cx="2487290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Què és: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Tècnica basada en qüestionaris amb preguntes preestablertes i categories de resposta limitades.</a:t>
            </a:r>
            <a:endParaRPr b="0" i="0" sz="1000" u="none" cap="none" strike="noStrike"/>
          </a:p>
        </p:txBody>
      </p:sp>
      <p:sp>
        <p:nvSpPr>
          <p:cNvPr id="134" name="Google Shape;134;p27"/>
          <p:cNvSpPr/>
          <p:nvPr/>
        </p:nvSpPr>
        <p:spPr>
          <a:xfrm>
            <a:off x="3290739" y="2471663"/>
            <a:ext cx="2487290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Avantatges: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Dades fiables si el disseny és metòdic, mètode ràpid, menys invasiu, aplicable a poblacions extenses.</a:t>
            </a:r>
            <a:endParaRPr b="0" i="0" sz="1000" u="none" cap="none" strike="noStrike"/>
          </a:p>
        </p:txBody>
      </p:sp>
      <p:sp>
        <p:nvSpPr>
          <p:cNvPr id="135" name="Google Shape;135;p27"/>
          <p:cNvSpPr/>
          <p:nvPr/>
        </p:nvSpPr>
        <p:spPr>
          <a:xfrm>
            <a:off x="3290739" y="3178671"/>
            <a:ext cx="2487290" cy="7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Inconvenients: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Informació limitada al contingut del qüestionari, visió parcial, respostes poden ajustar-se a l'estàndard de desitjabilitat social, disseny costós.</a:t>
            </a:r>
            <a:endParaRPr b="0" i="0" sz="1000" u="none" cap="none" strike="noStrike"/>
          </a:p>
        </p:txBody>
      </p:sp>
      <p:sp>
        <p:nvSpPr>
          <p:cNvPr id="136" name="Google Shape;136;p27"/>
          <p:cNvSpPr/>
          <p:nvPr/>
        </p:nvSpPr>
        <p:spPr>
          <a:xfrm>
            <a:off x="6085359" y="1446833"/>
            <a:ext cx="1550566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L'Entrevista</a:t>
            </a:r>
            <a:endParaRPr b="0" i="0" sz="1200" u="none" cap="none" strike="noStrike"/>
          </a:p>
        </p:txBody>
      </p:sp>
      <p:sp>
        <p:nvSpPr>
          <p:cNvPr id="137" name="Google Shape;137;p27"/>
          <p:cNvSpPr/>
          <p:nvPr/>
        </p:nvSpPr>
        <p:spPr>
          <a:xfrm>
            <a:off x="6085359" y="1764655"/>
            <a:ext cx="2571899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Què és: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Conversa en profunditat que permet conèixer aspectes no observables de la realitat subjectiva de les persones.</a:t>
            </a:r>
            <a:endParaRPr b="0" i="0" sz="1000" u="none" cap="none" strike="noStrike"/>
          </a:p>
        </p:txBody>
      </p:sp>
      <p:sp>
        <p:nvSpPr>
          <p:cNvPr id="138" name="Google Shape;138;p27"/>
          <p:cNvSpPr/>
          <p:nvPr/>
        </p:nvSpPr>
        <p:spPr>
          <a:xfrm>
            <a:off x="6085359" y="2471663"/>
            <a:ext cx="2571899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Tipus: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Estructurada, semiestructurada o oberta segons el grau de flexibilitat.</a:t>
            </a:r>
            <a:endParaRPr b="0" i="0" sz="1000" u="none" cap="none" strike="noStrike"/>
          </a:p>
        </p:txBody>
      </p:sp>
      <p:sp>
        <p:nvSpPr>
          <p:cNvPr id="139" name="Google Shape;139;p27"/>
          <p:cNvSpPr/>
          <p:nvPr/>
        </p:nvSpPr>
        <p:spPr>
          <a:xfrm>
            <a:off x="6085359" y="2980209"/>
            <a:ext cx="2571899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Avantatges: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Informació àmplia i detallada, comunicació bidireccional, relació de confiança, flexible.</a:t>
            </a:r>
            <a:endParaRPr b="0" i="0" sz="1000" u="none" cap="none" strike="noStrike"/>
          </a:p>
        </p:txBody>
      </p:sp>
      <p:sp>
        <p:nvSpPr>
          <p:cNvPr id="140" name="Google Shape;140;p27"/>
          <p:cNvSpPr/>
          <p:nvPr/>
        </p:nvSpPr>
        <p:spPr>
          <a:xfrm>
            <a:off x="6085359" y="3687217"/>
            <a:ext cx="2571899" cy="59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Inconvenients: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Només aplicable a poblacions petites, pot condicionar respostes, requereix temps.</a:t>
            </a:r>
            <a:endParaRPr b="0" i="0" sz="1000" u="none" cap="none" strike="noStri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496119" y="342974"/>
            <a:ext cx="6109022" cy="387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58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Grups de Discussió: Tècniques Grupals</a:t>
            </a:r>
            <a:endParaRPr b="0" i="0" sz="2400" u="none" cap="none" strike="noStrike"/>
          </a:p>
        </p:txBody>
      </p:sp>
      <p:sp>
        <p:nvSpPr>
          <p:cNvPr id="147" name="Google Shape;147;p28"/>
          <p:cNvSpPr/>
          <p:nvPr/>
        </p:nvSpPr>
        <p:spPr>
          <a:xfrm>
            <a:off x="496119" y="978545"/>
            <a:ext cx="8151763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Les tècniques grupals engloben un ampli conjunt d'instruments d'investigació basats en la interacció entre membres d'un grup. La seva finalitat pot ser recollir o transmetre informació, diagnosticar problemes o necessitats, obtenir idees o propostes, arribar a consensos o buscar solucions.</a:t>
            </a:r>
            <a:endParaRPr b="0" i="0" sz="1000" u="none" cap="none" strike="noStrike"/>
          </a:p>
        </p:txBody>
      </p:sp>
      <p:sp>
        <p:nvSpPr>
          <p:cNvPr id="148" name="Google Shape;148;p28"/>
          <p:cNvSpPr/>
          <p:nvPr/>
        </p:nvSpPr>
        <p:spPr>
          <a:xfrm>
            <a:off x="496119" y="1514996"/>
            <a:ext cx="2634556" cy="2212553"/>
          </a:xfrm>
          <a:prstGeom prst="roundRect">
            <a:avLst>
              <a:gd fmla="val 5046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/>
          <p:nvPr/>
        </p:nvSpPr>
        <p:spPr>
          <a:xfrm>
            <a:off x="624855" y="1643733"/>
            <a:ext cx="372071" cy="372071"/>
          </a:xfrm>
          <a:prstGeom prst="roundRect">
            <a:avLst>
              <a:gd fmla="val 15358451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174" y="1745977"/>
            <a:ext cx="167432" cy="16743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/>
          <p:nvPr/>
        </p:nvSpPr>
        <p:spPr>
          <a:xfrm>
            <a:off x="624855" y="2139776"/>
            <a:ext cx="1775445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Tècniques Dialògiques</a:t>
            </a:r>
            <a:endParaRPr b="0" i="0" sz="1200" u="none" cap="none" strike="noStrike"/>
          </a:p>
        </p:txBody>
      </p:sp>
      <p:sp>
        <p:nvSpPr>
          <p:cNvPr id="152" name="Google Shape;152;p28"/>
          <p:cNvSpPr/>
          <p:nvPr/>
        </p:nvSpPr>
        <p:spPr>
          <a:xfrm>
            <a:off x="624855" y="2408039"/>
            <a:ext cx="2377083" cy="992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Els membres del grup expressen opinions, discuteixen i confronten idees, podent comptar amb l'aportació de persones expertes. Inclouen assemblea, simposi, brainstorming, fòrum, Philips 66.</a:t>
            </a:r>
            <a:endParaRPr b="0" i="0" sz="1000" u="none" cap="none" strike="noStrike"/>
          </a:p>
        </p:txBody>
      </p:sp>
      <p:sp>
        <p:nvSpPr>
          <p:cNvPr id="153" name="Google Shape;153;p28"/>
          <p:cNvSpPr/>
          <p:nvPr/>
        </p:nvSpPr>
        <p:spPr>
          <a:xfrm>
            <a:off x="3254648" y="1514996"/>
            <a:ext cx="2634630" cy="2212553"/>
          </a:xfrm>
          <a:prstGeom prst="roundRect">
            <a:avLst>
              <a:gd fmla="val 5046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"/>
          <p:cNvSpPr/>
          <p:nvPr/>
        </p:nvSpPr>
        <p:spPr>
          <a:xfrm>
            <a:off x="3383384" y="1643733"/>
            <a:ext cx="372071" cy="372071"/>
          </a:xfrm>
          <a:prstGeom prst="roundRect">
            <a:avLst>
              <a:gd fmla="val 15358451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5" name="Google Shape;1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5704" y="1745977"/>
            <a:ext cx="167432" cy="16743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/>
          <p:nvPr/>
        </p:nvSpPr>
        <p:spPr>
          <a:xfrm>
            <a:off x="3383384" y="2139776"/>
            <a:ext cx="2188815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Tècniques de Dramatització</a:t>
            </a:r>
            <a:endParaRPr b="0" i="0" sz="1200" u="none" cap="none" strike="noStrike"/>
          </a:p>
        </p:txBody>
      </p:sp>
      <p:sp>
        <p:nvSpPr>
          <p:cNvPr id="157" name="Google Shape;157;p28"/>
          <p:cNvSpPr/>
          <p:nvPr/>
        </p:nvSpPr>
        <p:spPr>
          <a:xfrm>
            <a:off x="3383384" y="2408039"/>
            <a:ext cx="2377157" cy="992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Les persones participants intenten representar situacions. Resulten molt útils per crear empatia i situar-se en el lloc de l'altra persona. La més representativa és el role playing.</a:t>
            </a:r>
            <a:endParaRPr b="0" i="0" sz="1000" u="none" cap="none" strike="noStrike"/>
          </a:p>
        </p:txBody>
      </p:sp>
      <p:sp>
        <p:nvSpPr>
          <p:cNvPr id="158" name="Google Shape;158;p28"/>
          <p:cNvSpPr/>
          <p:nvPr/>
        </p:nvSpPr>
        <p:spPr>
          <a:xfrm>
            <a:off x="6013252" y="1514996"/>
            <a:ext cx="2634556" cy="2212553"/>
          </a:xfrm>
          <a:prstGeom prst="roundRect">
            <a:avLst>
              <a:gd fmla="val 5046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/>
          <p:nvPr/>
        </p:nvSpPr>
        <p:spPr>
          <a:xfrm>
            <a:off x="6141988" y="1643733"/>
            <a:ext cx="372071" cy="372071"/>
          </a:xfrm>
          <a:prstGeom prst="roundRect">
            <a:avLst>
              <a:gd fmla="val 15358451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4308" y="1745977"/>
            <a:ext cx="167432" cy="16743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6141988" y="2139776"/>
            <a:ext cx="2075855" cy="19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200"/>
              <a:buFont typeface="Arial"/>
              <a:buNone/>
            </a:pPr>
            <a:r>
              <a:rPr b="1" i="0" lang="ca" sz="12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Tècniques Sociomètriques</a:t>
            </a:r>
            <a:endParaRPr b="0" i="0" sz="1200" u="none" cap="none" strike="noStrike"/>
          </a:p>
        </p:txBody>
      </p:sp>
      <p:sp>
        <p:nvSpPr>
          <p:cNvPr id="162" name="Google Shape;162;p28"/>
          <p:cNvSpPr/>
          <p:nvPr/>
        </p:nvSpPr>
        <p:spPr>
          <a:xfrm>
            <a:off x="6141988" y="2408039"/>
            <a:ext cx="2377083" cy="1190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Pretenen la descripció i millora de les relacions grupals. La més representativa és el sociograma, que representa gràficament les relacions d'afinitat, aversió o indiferència entre membres d'un grup.</a:t>
            </a:r>
            <a:endParaRPr b="0" i="0" sz="1000" u="none" cap="none" strike="noStrike"/>
          </a:p>
        </p:txBody>
      </p:sp>
      <p:sp>
        <p:nvSpPr>
          <p:cNvPr id="163" name="Google Shape;163;p28"/>
          <p:cNvSpPr/>
          <p:nvPr/>
        </p:nvSpPr>
        <p:spPr>
          <a:xfrm>
            <a:off x="496119" y="3867076"/>
            <a:ext cx="8151763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Avantatges de les tècniques grupals: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Són flexibles i dinàmiques, creen vincles a la comunitat i xarxes de treball, impliquen persones clau, promouen la participació i fan sentir protagonistes les persones implicades.</a:t>
            </a:r>
            <a:endParaRPr b="0" i="0" sz="1000" u="none" cap="none" strike="noStrike"/>
          </a:p>
        </p:txBody>
      </p:sp>
      <p:sp>
        <p:nvSpPr>
          <p:cNvPr id="164" name="Google Shape;164;p28"/>
          <p:cNvSpPr/>
          <p:nvPr/>
        </p:nvSpPr>
        <p:spPr>
          <a:xfrm>
            <a:off x="496119" y="4403527"/>
            <a:ext cx="8151763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Inconvenients: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Requereixen disponibilitat i implicació durant períodes no breus, la persona dinamitzadora pot condicionar la interacció, la interpretació pot ser parcial i subjectiva.</a:t>
            </a:r>
            <a:endParaRPr b="0" i="0" sz="1000" u="none" cap="none" strike="noStrik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400422" y="317674"/>
            <a:ext cx="7008093" cy="3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000"/>
              <a:buFont typeface="Arial"/>
              <a:buNone/>
            </a:pPr>
            <a:r>
              <a:rPr b="1" i="0" lang="ca" sz="20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Estructura d'un Projecte Educatiu: Elements Essencials</a:t>
            </a:r>
            <a:endParaRPr b="0" i="0" sz="2000" u="none" cap="none" strike="noStrike"/>
          </a:p>
        </p:txBody>
      </p:sp>
      <p:sp>
        <p:nvSpPr>
          <p:cNvPr id="171" name="Google Shape;171;p29"/>
          <p:cNvSpPr/>
          <p:nvPr/>
        </p:nvSpPr>
        <p:spPr>
          <a:xfrm>
            <a:off x="400422" y="980703"/>
            <a:ext cx="4121498" cy="1061517"/>
          </a:xfrm>
          <a:prstGeom prst="roundRect">
            <a:avLst>
              <a:gd fmla="val 6461" name="adj"/>
            </a:avLst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400422" y="966416"/>
            <a:ext cx="4121498" cy="57150"/>
          </a:xfrm>
          <a:prstGeom prst="roundRect">
            <a:avLst>
              <a:gd fmla="val 157650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2311041" y="830610"/>
            <a:ext cx="300261" cy="300261"/>
          </a:xfrm>
          <a:prstGeom prst="roundRect">
            <a:avLst>
              <a:gd fmla="val 190335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2401081" y="905694"/>
            <a:ext cx="120104" cy="1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900" u="none" cap="none" strike="noStrike"/>
          </a:p>
        </p:txBody>
      </p:sp>
      <p:sp>
        <p:nvSpPr>
          <p:cNvPr id="175" name="Google Shape;175;p29"/>
          <p:cNvSpPr/>
          <p:nvPr/>
        </p:nvSpPr>
        <p:spPr>
          <a:xfrm>
            <a:off x="514796" y="1230958"/>
            <a:ext cx="1314078" cy="1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Títol i Fonamentació</a:t>
            </a:r>
            <a:endParaRPr b="0" i="0" sz="1000" u="none" cap="none" strike="noStrike"/>
          </a:p>
        </p:txBody>
      </p:sp>
      <p:sp>
        <p:nvSpPr>
          <p:cNvPr id="176" name="Google Shape;176;p29"/>
          <p:cNvSpPr/>
          <p:nvPr/>
        </p:nvSpPr>
        <p:spPr>
          <a:xfrm>
            <a:off x="514796" y="1447428"/>
            <a:ext cx="3892749" cy="320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Geist"/>
              <a:buNone/>
            </a:pPr>
            <a:r>
              <a:rPr b="0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Justifica el projecte i respon a les qüestions: què es vol fer i per què. Inclou les raons que el fonamenten, les persones destinatàries i els objectius bàsics.</a:t>
            </a:r>
            <a:endParaRPr b="0" i="0" sz="800" u="none" cap="none" strike="noStrike"/>
          </a:p>
        </p:txBody>
      </p:sp>
      <p:sp>
        <p:nvSpPr>
          <p:cNvPr id="177" name="Google Shape;177;p29"/>
          <p:cNvSpPr/>
          <p:nvPr/>
        </p:nvSpPr>
        <p:spPr>
          <a:xfrm>
            <a:off x="4622006" y="980703"/>
            <a:ext cx="4121572" cy="1061517"/>
          </a:xfrm>
          <a:prstGeom prst="roundRect">
            <a:avLst>
              <a:gd fmla="val 6461" name="adj"/>
            </a:avLst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/>
          <p:nvPr/>
        </p:nvSpPr>
        <p:spPr>
          <a:xfrm>
            <a:off x="4622006" y="966416"/>
            <a:ext cx="4121572" cy="57150"/>
          </a:xfrm>
          <a:prstGeom prst="roundRect">
            <a:avLst>
              <a:gd fmla="val 157650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9"/>
          <p:cNvSpPr/>
          <p:nvPr/>
        </p:nvSpPr>
        <p:spPr>
          <a:xfrm>
            <a:off x="6532624" y="830610"/>
            <a:ext cx="300261" cy="300261"/>
          </a:xfrm>
          <a:prstGeom prst="roundRect">
            <a:avLst>
              <a:gd fmla="val 190335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9"/>
          <p:cNvSpPr/>
          <p:nvPr/>
        </p:nvSpPr>
        <p:spPr>
          <a:xfrm>
            <a:off x="6622666" y="905694"/>
            <a:ext cx="120104" cy="1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900" u="none" cap="none" strike="noStrike"/>
          </a:p>
        </p:txBody>
      </p:sp>
      <p:sp>
        <p:nvSpPr>
          <p:cNvPr id="181" name="Google Shape;181;p29"/>
          <p:cNvSpPr/>
          <p:nvPr/>
        </p:nvSpPr>
        <p:spPr>
          <a:xfrm>
            <a:off x="4736381" y="1230958"/>
            <a:ext cx="1251272" cy="1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Objectius</a:t>
            </a:r>
            <a:endParaRPr b="0" i="0" sz="1000" u="none" cap="none" strike="noStrike"/>
          </a:p>
        </p:txBody>
      </p:sp>
      <p:sp>
        <p:nvSpPr>
          <p:cNvPr id="182" name="Google Shape;182;p29"/>
          <p:cNvSpPr/>
          <p:nvPr/>
        </p:nvSpPr>
        <p:spPr>
          <a:xfrm>
            <a:off x="4736381" y="1447428"/>
            <a:ext cx="3892823" cy="480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Geist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Generals:</a:t>
            </a:r>
            <a:r>
              <a:rPr b="0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Propòsits generals coherents amb la finalitat de l'entitat, no mesurables. </a:t>
            </a:r>
            <a:r>
              <a:rPr b="1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Específics:</a:t>
            </a:r>
            <a:r>
              <a:rPr b="0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Concreten els generals. </a:t>
            </a:r>
            <a:r>
              <a:rPr b="1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Operatius:</a:t>
            </a:r>
            <a:r>
              <a:rPr b="0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Màxim nivell de concreció, quantificables i verificables mitjançant indicadors.</a:t>
            </a:r>
            <a:endParaRPr b="0" i="0" sz="800" u="none" cap="none" strike="noStrike"/>
          </a:p>
        </p:txBody>
      </p:sp>
      <p:sp>
        <p:nvSpPr>
          <p:cNvPr id="183" name="Google Shape;183;p29"/>
          <p:cNvSpPr/>
          <p:nvPr/>
        </p:nvSpPr>
        <p:spPr>
          <a:xfrm>
            <a:off x="400422" y="2292399"/>
            <a:ext cx="4121498" cy="1061517"/>
          </a:xfrm>
          <a:prstGeom prst="roundRect">
            <a:avLst>
              <a:gd fmla="val 6461" name="adj"/>
            </a:avLst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400422" y="2278112"/>
            <a:ext cx="4121498" cy="57150"/>
          </a:xfrm>
          <a:prstGeom prst="roundRect">
            <a:avLst>
              <a:gd fmla="val 157650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2311041" y="2142306"/>
            <a:ext cx="300261" cy="300261"/>
          </a:xfrm>
          <a:prstGeom prst="roundRect">
            <a:avLst>
              <a:gd fmla="val 190335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2401081" y="2217390"/>
            <a:ext cx="120104" cy="1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900" u="none" cap="none" strike="noStrike"/>
          </a:p>
        </p:txBody>
      </p:sp>
      <p:sp>
        <p:nvSpPr>
          <p:cNvPr id="187" name="Google Shape;187;p29"/>
          <p:cNvSpPr/>
          <p:nvPr/>
        </p:nvSpPr>
        <p:spPr>
          <a:xfrm>
            <a:off x="514796" y="2542654"/>
            <a:ext cx="1251273" cy="1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Activitats</a:t>
            </a:r>
            <a:endParaRPr b="0" i="0" sz="1000" u="none" cap="none" strike="noStrike"/>
          </a:p>
        </p:txBody>
      </p:sp>
      <p:sp>
        <p:nvSpPr>
          <p:cNvPr id="188" name="Google Shape;188;p29"/>
          <p:cNvSpPr/>
          <p:nvPr/>
        </p:nvSpPr>
        <p:spPr>
          <a:xfrm>
            <a:off x="514796" y="2759124"/>
            <a:ext cx="3892749" cy="480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Geist"/>
              <a:buNone/>
            </a:pPr>
            <a:r>
              <a:rPr b="0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Accions i tasques per assolir els objectius. Poden ser de formació (adquisició de coneixements), difusió (difondre mitjans culturals) o creació (treballar creativitat i expressió). Cal especificar nom, contingut, durada, sincronització i recursos.</a:t>
            </a:r>
            <a:endParaRPr b="0" i="0" sz="800" u="none" cap="none" strike="noStrike"/>
          </a:p>
        </p:txBody>
      </p:sp>
      <p:sp>
        <p:nvSpPr>
          <p:cNvPr id="189" name="Google Shape;189;p29"/>
          <p:cNvSpPr/>
          <p:nvPr/>
        </p:nvSpPr>
        <p:spPr>
          <a:xfrm>
            <a:off x="4622006" y="2292399"/>
            <a:ext cx="4121572" cy="1061517"/>
          </a:xfrm>
          <a:prstGeom prst="roundRect">
            <a:avLst>
              <a:gd fmla="val 6461" name="adj"/>
            </a:avLst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>
            <a:off x="4622006" y="2278112"/>
            <a:ext cx="4121572" cy="57150"/>
          </a:xfrm>
          <a:prstGeom prst="roundRect">
            <a:avLst>
              <a:gd fmla="val 157650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6532624" y="2142306"/>
            <a:ext cx="300261" cy="300261"/>
          </a:xfrm>
          <a:prstGeom prst="roundRect">
            <a:avLst>
              <a:gd fmla="val 190335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6622666" y="2217390"/>
            <a:ext cx="120104" cy="1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900" u="none" cap="none" strike="noStrike"/>
          </a:p>
        </p:txBody>
      </p:sp>
      <p:sp>
        <p:nvSpPr>
          <p:cNvPr id="193" name="Google Shape;193;p29"/>
          <p:cNvSpPr/>
          <p:nvPr/>
        </p:nvSpPr>
        <p:spPr>
          <a:xfrm>
            <a:off x="4736381" y="2542654"/>
            <a:ext cx="1251272" cy="1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b="0" i="0" sz="1000" u="none" cap="none" strike="noStrike"/>
          </a:p>
        </p:txBody>
      </p:sp>
      <p:sp>
        <p:nvSpPr>
          <p:cNvPr id="194" name="Google Shape;194;p29"/>
          <p:cNvSpPr/>
          <p:nvPr/>
        </p:nvSpPr>
        <p:spPr>
          <a:xfrm>
            <a:off x="4736381" y="2759124"/>
            <a:ext cx="3892823" cy="480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Geist"/>
              <a:buNone/>
            </a:pPr>
            <a:r>
              <a:rPr b="0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Especifica les tècniques a utilitzar. Ha de ser inclusiva, flexible, fiable i vàlida. En la selecció es tindrà en compte el tipus d'activitat, la participació desitjada i la productivitat per assolir els objectius.</a:t>
            </a:r>
            <a:endParaRPr b="0" i="0" sz="800" u="none" cap="none" strike="noStrike"/>
          </a:p>
        </p:txBody>
      </p:sp>
      <p:sp>
        <p:nvSpPr>
          <p:cNvPr id="195" name="Google Shape;195;p29"/>
          <p:cNvSpPr/>
          <p:nvPr/>
        </p:nvSpPr>
        <p:spPr>
          <a:xfrm>
            <a:off x="400422" y="3604096"/>
            <a:ext cx="4121498" cy="1221656"/>
          </a:xfrm>
          <a:prstGeom prst="roundRect">
            <a:avLst>
              <a:gd fmla="val 5614" name="adj"/>
            </a:avLst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9"/>
          <p:cNvSpPr/>
          <p:nvPr/>
        </p:nvSpPr>
        <p:spPr>
          <a:xfrm>
            <a:off x="400422" y="3589809"/>
            <a:ext cx="4121498" cy="57150"/>
          </a:xfrm>
          <a:prstGeom prst="roundRect">
            <a:avLst>
              <a:gd fmla="val 157650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2311041" y="3454003"/>
            <a:ext cx="300261" cy="300261"/>
          </a:xfrm>
          <a:prstGeom prst="roundRect">
            <a:avLst>
              <a:gd fmla="val 190335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2401081" y="3529087"/>
            <a:ext cx="120104" cy="1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900" u="none" cap="none" strike="noStrike"/>
          </a:p>
        </p:txBody>
      </p:sp>
      <p:sp>
        <p:nvSpPr>
          <p:cNvPr id="199" name="Google Shape;199;p29"/>
          <p:cNvSpPr/>
          <p:nvPr/>
        </p:nvSpPr>
        <p:spPr>
          <a:xfrm>
            <a:off x="514796" y="3854351"/>
            <a:ext cx="1452116" cy="1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Persones Destinatàries</a:t>
            </a:r>
            <a:endParaRPr b="0" i="0" sz="1000" u="none" cap="none" strike="noStrike"/>
          </a:p>
        </p:txBody>
      </p:sp>
      <p:sp>
        <p:nvSpPr>
          <p:cNvPr id="200" name="Google Shape;200;p29"/>
          <p:cNvSpPr/>
          <p:nvPr/>
        </p:nvSpPr>
        <p:spPr>
          <a:xfrm>
            <a:off x="514796" y="4070821"/>
            <a:ext cx="3892749" cy="6405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Geist"/>
              <a:buNone/>
            </a:pPr>
            <a:r>
              <a:rPr b="0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Defineix qui seran les persones beneficiàries directes: públic general, estudiants, agents de desenvolupament, organitzacions socials, infants, adolescents, joves, adults, famílies, professionals, persones treballadores, immigrants, persones amb discapacitat, etc.</a:t>
            </a:r>
            <a:endParaRPr b="0" i="0" sz="800" u="none" cap="none" strike="noStrike"/>
          </a:p>
        </p:txBody>
      </p:sp>
      <p:sp>
        <p:nvSpPr>
          <p:cNvPr id="201" name="Google Shape;201;p29"/>
          <p:cNvSpPr/>
          <p:nvPr/>
        </p:nvSpPr>
        <p:spPr>
          <a:xfrm>
            <a:off x="4622006" y="3604096"/>
            <a:ext cx="4121572" cy="1221656"/>
          </a:xfrm>
          <a:prstGeom prst="roundRect">
            <a:avLst>
              <a:gd fmla="val 5614" name="adj"/>
            </a:avLst>
          </a:prstGeom>
          <a:solidFill>
            <a:srgbClr val="E5F9F2">
              <a:alpha val="94901"/>
            </a:srgbClr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9"/>
          <p:cNvSpPr/>
          <p:nvPr/>
        </p:nvSpPr>
        <p:spPr>
          <a:xfrm>
            <a:off x="4622006" y="3589809"/>
            <a:ext cx="4121572" cy="57150"/>
          </a:xfrm>
          <a:prstGeom prst="roundRect">
            <a:avLst>
              <a:gd fmla="val 157650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6532624" y="3454003"/>
            <a:ext cx="300261" cy="300261"/>
          </a:xfrm>
          <a:prstGeom prst="roundRect">
            <a:avLst>
              <a:gd fmla="val 190335" name="adj"/>
            </a:avLst>
          </a:prstGeom>
          <a:solidFill>
            <a:srgbClr val="006747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6622666" y="3529087"/>
            <a:ext cx="120104" cy="1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900" u="none" cap="none" strike="noStrike"/>
          </a:p>
        </p:txBody>
      </p:sp>
      <p:sp>
        <p:nvSpPr>
          <p:cNvPr id="205" name="Google Shape;205;p29"/>
          <p:cNvSpPr/>
          <p:nvPr/>
        </p:nvSpPr>
        <p:spPr>
          <a:xfrm>
            <a:off x="4736381" y="3854351"/>
            <a:ext cx="1251272" cy="1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Arial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Temporalització</a:t>
            </a:r>
            <a:endParaRPr b="0" i="0" sz="1000" u="none" cap="none" strike="noStrike"/>
          </a:p>
        </p:txBody>
      </p:sp>
      <p:sp>
        <p:nvSpPr>
          <p:cNvPr id="206" name="Google Shape;206;p29"/>
          <p:cNvSpPr/>
          <p:nvPr/>
        </p:nvSpPr>
        <p:spPr>
          <a:xfrm>
            <a:off x="4736381" y="4070821"/>
            <a:ext cx="3892823" cy="320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Geist"/>
              <a:buNone/>
            </a:pPr>
            <a:r>
              <a:rPr b="0" i="0" lang="ca" sz="8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Recull el cronograma de tot el que es durà a terme. S'estableix la durada de les activitats o tasques i el termini en què es realitzen. Respon a la pregunta: quan?</a:t>
            </a:r>
            <a:endParaRPr b="0" i="0" sz="800" u="none" cap="none" strike="noStrik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496119" y="798165"/>
            <a:ext cx="5481414" cy="387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358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Pressupost i Avaluació del Projecte</a:t>
            </a:r>
            <a:endParaRPr b="0" i="0" sz="2400" u="none" cap="none" strike="noStrike"/>
          </a:p>
        </p:txBody>
      </p:sp>
      <p:sp>
        <p:nvSpPr>
          <p:cNvPr id="213" name="Google Shape;213;p30"/>
          <p:cNvSpPr/>
          <p:nvPr/>
        </p:nvSpPr>
        <p:spPr>
          <a:xfrm>
            <a:off x="496119" y="1495723"/>
            <a:ext cx="3064669" cy="232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Pressupost: Recursos Necessaris</a:t>
            </a:r>
            <a:endParaRPr b="0" i="0" sz="1400" u="none" cap="none" strike="noStrike"/>
          </a:p>
        </p:txBody>
      </p:sp>
      <p:sp>
        <p:nvSpPr>
          <p:cNvPr id="214" name="Google Shape;214;p30"/>
          <p:cNvSpPr/>
          <p:nvPr/>
        </p:nvSpPr>
        <p:spPr>
          <a:xfrm>
            <a:off x="496119" y="1852241"/>
            <a:ext cx="3924598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Establir prèviament les despeses i ingressos del projecte, identificant tots els recursos necessaris:</a:t>
            </a:r>
            <a:endParaRPr b="0" i="0" sz="1000" u="none" cap="none" strike="noStrike"/>
          </a:p>
        </p:txBody>
      </p:sp>
      <p:sp>
        <p:nvSpPr>
          <p:cNvPr id="215" name="Google Shape;215;p30"/>
          <p:cNvSpPr/>
          <p:nvPr/>
        </p:nvSpPr>
        <p:spPr>
          <a:xfrm>
            <a:off x="496119" y="2360786"/>
            <a:ext cx="3924598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Recursos humans: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Amb qui es compta per desenvolupar el projecte</a:t>
            </a:r>
            <a:endParaRPr b="0" i="0" sz="1000" u="none" cap="none" strike="noStrike"/>
          </a:p>
        </p:txBody>
      </p:sp>
      <p:sp>
        <p:nvSpPr>
          <p:cNvPr id="216" name="Google Shape;216;p30"/>
          <p:cNvSpPr/>
          <p:nvPr/>
        </p:nvSpPr>
        <p:spPr>
          <a:xfrm>
            <a:off x="496119" y="2801094"/>
            <a:ext cx="3924598" cy="19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Recursos materials: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Amb què es durà a terme</a:t>
            </a:r>
            <a:endParaRPr b="0" i="0" sz="1000" u="none" cap="none" strike="noStrike"/>
          </a:p>
        </p:txBody>
      </p:sp>
      <p:sp>
        <p:nvSpPr>
          <p:cNvPr id="217" name="Google Shape;217;p30"/>
          <p:cNvSpPr/>
          <p:nvPr/>
        </p:nvSpPr>
        <p:spPr>
          <a:xfrm>
            <a:off x="496119" y="3042940"/>
            <a:ext cx="3924598" cy="19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Recursos infraestructurals: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Instal·lacions i espais a utilitzar</a:t>
            </a:r>
            <a:endParaRPr b="0" i="0" sz="1000" u="none" cap="none" strike="noStrike"/>
          </a:p>
        </p:txBody>
      </p:sp>
      <p:sp>
        <p:nvSpPr>
          <p:cNvPr id="218" name="Google Shape;218;p30"/>
          <p:cNvSpPr/>
          <p:nvPr/>
        </p:nvSpPr>
        <p:spPr>
          <a:xfrm>
            <a:off x="496119" y="3284786"/>
            <a:ext cx="3924598" cy="19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Recursos tècnics: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Tecnologies necessàries per al projecte</a:t>
            </a:r>
            <a:endParaRPr b="0" i="0" sz="1000" u="none" cap="none" strike="noStrike"/>
          </a:p>
        </p:txBody>
      </p:sp>
      <p:sp>
        <p:nvSpPr>
          <p:cNvPr id="219" name="Google Shape;219;p30"/>
          <p:cNvSpPr/>
          <p:nvPr/>
        </p:nvSpPr>
        <p:spPr>
          <a:xfrm>
            <a:off x="496119" y="3526631"/>
            <a:ext cx="3924598" cy="19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Recursos financers: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Fonts d'ingressos establertes</a:t>
            </a:r>
            <a:endParaRPr b="0" i="0" sz="1000" u="none" cap="none" strike="noStrike"/>
          </a:p>
        </p:txBody>
      </p:sp>
      <p:sp>
        <p:nvSpPr>
          <p:cNvPr id="220" name="Google Shape;220;p30"/>
          <p:cNvSpPr/>
          <p:nvPr/>
        </p:nvSpPr>
        <p:spPr>
          <a:xfrm>
            <a:off x="496119" y="3836714"/>
            <a:ext cx="3924598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És necessari un seguiment continu dels recursos per mantenir l'equilibri entre despeses i ingressos.</a:t>
            </a:r>
            <a:endParaRPr b="0" i="0" sz="1000" u="none" cap="none" strike="noStrike"/>
          </a:p>
        </p:txBody>
      </p:sp>
      <p:sp>
        <p:nvSpPr>
          <p:cNvPr id="221" name="Google Shape;221;p30"/>
          <p:cNvSpPr/>
          <p:nvPr/>
        </p:nvSpPr>
        <p:spPr>
          <a:xfrm>
            <a:off x="4728046" y="1495723"/>
            <a:ext cx="2610148" cy="232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Avaluació: Tipus i Moments</a:t>
            </a:r>
            <a:endParaRPr b="0" i="0" sz="1400" u="none" cap="none" strike="noStrike"/>
          </a:p>
        </p:txBody>
      </p:sp>
      <p:sp>
        <p:nvSpPr>
          <p:cNvPr id="222" name="Google Shape;222;p30"/>
          <p:cNvSpPr/>
          <p:nvPr/>
        </p:nvSpPr>
        <p:spPr>
          <a:xfrm>
            <a:off x="4728046" y="1852241"/>
            <a:ext cx="3924598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Balanç que es realitza a l'inici, durant i al final del projecte, especificant els instruments a utilitzar:</a:t>
            </a:r>
            <a:endParaRPr b="0" i="0" sz="1000" u="none" cap="none" strike="noStrike"/>
          </a:p>
        </p:txBody>
      </p:sp>
      <p:sp>
        <p:nvSpPr>
          <p:cNvPr id="223" name="Google Shape;223;p30"/>
          <p:cNvSpPr/>
          <p:nvPr/>
        </p:nvSpPr>
        <p:spPr>
          <a:xfrm>
            <a:off x="4728046" y="2360786"/>
            <a:ext cx="3924598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Avaluació de necessitat: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Diagnòstic per establir objectius i disseny</a:t>
            </a:r>
            <a:endParaRPr b="0" i="0" sz="1000" u="none" cap="none" strike="noStrike"/>
          </a:p>
        </p:txBody>
      </p:sp>
      <p:sp>
        <p:nvSpPr>
          <p:cNvPr id="224" name="Google Shape;224;p30"/>
          <p:cNvSpPr/>
          <p:nvPr/>
        </p:nvSpPr>
        <p:spPr>
          <a:xfrm>
            <a:off x="4728046" y="2801094"/>
            <a:ext cx="3924598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Avaluació de disseny: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Valora l'adequació del programa d'activitats</a:t>
            </a:r>
            <a:endParaRPr b="0" i="0" sz="1000" u="none" cap="none" strike="noStrike"/>
          </a:p>
        </p:txBody>
      </p:sp>
      <p:sp>
        <p:nvSpPr>
          <p:cNvPr id="225" name="Google Shape;225;p30"/>
          <p:cNvSpPr/>
          <p:nvPr/>
        </p:nvSpPr>
        <p:spPr>
          <a:xfrm>
            <a:off x="4728046" y="3241402"/>
            <a:ext cx="3924598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Avaluació de procés: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Avaluació contínua per realitzar modificacions pertinents</a:t>
            </a:r>
            <a:endParaRPr b="0" i="0" sz="1000" u="none" cap="none" strike="noStrike"/>
          </a:p>
        </p:txBody>
      </p:sp>
      <p:sp>
        <p:nvSpPr>
          <p:cNvPr id="226" name="Google Shape;226;p30"/>
          <p:cNvSpPr/>
          <p:nvPr/>
        </p:nvSpPr>
        <p:spPr>
          <a:xfrm>
            <a:off x="4728046" y="3681710"/>
            <a:ext cx="3924598" cy="396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1000"/>
              <a:buFont typeface="Geist"/>
              <a:buNone/>
            </a:pPr>
            <a:r>
              <a:rPr b="1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Avaluació de producte:</a:t>
            </a:r>
            <a:r>
              <a:rPr b="0" i="0" lang="ca" sz="10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Avaluació final de la consecució del projecte</a:t>
            </a:r>
            <a:endParaRPr b="0" i="0" sz="100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/>
          <p:nvPr/>
        </p:nvSpPr>
        <p:spPr>
          <a:xfrm>
            <a:off x="284336" y="195486"/>
            <a:ext cx="4336554" cy="222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Les 10 Preguntes Clau per Dissenyar un Projecte</a:t>
            </a:r>
            <a:endParaRPr b="0" i="0" sz="1400" u="none" cap="none" strike="noStrike"/>
          </a:p>
        </p:txBody>
      </p:sp>
      <p:sp>
        <p:nvSpPr>
          <p:cNvPr id="233" name="Google Shape;233;p31"/>
          <p:cNvSpPr/>
          <p:nvPr/>
        </p:nvSpPr>
        <p:spPr>
          <a:xfrm>
            <a:off x="284336" y="559742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/>
          <p:nvPr/>
        </p:nvSpPr>
        <p:spPr>
          <a:xfrm>
            <a:off x="310976" y="573026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800" u="none" cap="none" strike="noStrike"/>
          </a:p>
        </p:txBody>
      </p:sp>
      <p:sp>
        <p:nvSpPr>
          <p:cNvPr id="235" name="Google Shape;235;p31"/>
          <p:cNvSpPr/>
          <p:nvPr/>
        </p:nvSpPr>
        <p:spPr>
          <a:xfrm>
            <a:off x="515317" y="584151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Què es vol fer?</a:t>
            </a:r>
            <a:endParaRPr b="0" i="0" sz="700" u="none" cap="none" strike="noStrike"/>
          </a:p>
        </p:txBody>
      </p:sp>
      <p:sp>
        <p:nvSpPr>
          <p:cNvPr id="236" name="Google Shape;236;p31"/>
          <p:cNvSpPr/>
          <p:nvPr/>
        </p:nvSpPr>
        <p:spPr>
          <a:xfrm>
            <a:off x="515318" y="737816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Descripció del projecte i carta de presentació</a:t>
            </a:r>
            <a:endParaRPr b="0" i="0" sz="500" u="none" cap="none" strike="noStrike"/>
          </a:p>
        </p:txBody>
      </p:sp>
      <p:sp>
        <p:nvSpPr>
          <p:cNvPr id="237" name="Google Shape;237;p31"/>
          <p:cNvSpPr/>
          <p:nvPr/>
        </p:nvSpPr>
        <p:spPr>
          <a:xfrm>
            <a:off x="284336" y="993651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310976" y="1006934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800" u="none" cap="none" strike="noStrike"/>
          </a:p>
        </p:txBody>
      </p:sp>
      <p:sp>
        <p:nvSpPr>
          <p:cNvPr id="239" name="Google Shape;239;p31"/>
          <p:cNvSpPr/>
          <p:nvPr/>
        </p:nvSpPr>
        <p:spPr>
          <a:xfrm>
            <a:off x="515317" y="1018059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Per què es vol fer?</a:t>
            </a:r>
            <a:endParaRPr b="0" i="0" sz="700" u="none" cap="none" strike="noStrike"/>
          </a:p>
        </p:txBody>
      </p:sp>
      <p:sp>
        <p:nvSpPr>
          <p:cNvPr id="240" name="Google Shape;240;p31"/>
          <p:cNvSpPr/>
          <p:nvPr/>
        </p:nvSpPr>
        <p:spPr>
          <a:xfrm>
            <a:off x="515318" y="1171724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Fonamentació i justificació de necessitats</a:t>
            </a:r>
            <a:endParaRPr b="0" i="0" sz="500" u="none" cap="none" strike="noStrike"/>
          </a:p>
        </p:txBody>
      </p:sp>
      <p:sp>
        <p:nvSpPr>
          <p:cNvPr id="241" name="Google Shape;241;p31"/>
          <p:cNvSpPr/>
          <p:nvPr/>
        </p:nvSpPr>
        <p:spPr>
          <a:xfrm>
            <a:off x="284336" y="1427559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1"/>
          <p:cNvSpPr/>
          <p:nvPr/>
        </p:nvSpPr>
        <p:spPr>
          <a:xfrm>
            <a:off x="310976" y="1440843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800" u="none" cap="none" strike="noStrike"/>
          </a:p>
        </p:txBody>
      </p:sp>
      <p:sp>
        <p:nvSpPr>
          <p:cNvPr id="243" name="Google Shape;243;p31"/>
          <p:cNvSpPr/>
          <p:nvPr/>
        </p:nvSpPr>
        <p:spPr>
          <a:xfrm>
            <a:off x="515317" y="1451968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Qui ho farà?</a:t>
            </a:r>
            <a:endParaRPr b="0" i="0" sz="700" u="none" cap="none" strike="noStrike"/>
          </a:p>
        </p:txBody>
      </p:sp>
      <p:sp>
        <p:nvSpPr>
          <p:cNvPr id="244" name="Google Shape;244;p31"/>
          <p:cNvSpPr/>
          <p:nvPr/>
        </p:nvSpPr>
        <p:spPr>
          <a:xfrm>
            <a:off x="515318" y="1605632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Institucionalitat: empresa o associació responsable</a:t>
            </a:r>
            <a:endParaRPr b="0" i="0" sz="500" u="none" cap="none" strike="noStrike"/>
          </a:p>
        </p:txBody>
      </p:sp>
      <p:sp>
        <p:nvSpPr>
          <p:cNvPr id="245" name="Google Shape;245;p31"/>
          <p:cNvSpPr/>
          <p:nvPr/>
        </p:nvSpPr>
        <p:spPr>
          <a:xfrm>
            <a:off x="284336" y="1861468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310976" y="1874751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800" u="none" cap="none" strike="noStrike"/>
          </a:p>
        </p:txBody>
      </p:sp>
      <p:sp>
        <p:nvSpPr>
          <p:cNvPr id="247" name="Google Shape;247;p31"/>
          <p:cNvSpPr/>
          <p:nvPr/>
        </p:nvSpPr>
        <p:spPr>
          <a:xfrm>
            <a:off x="515317" y="1885876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On es farà?</a:t>
            </a:r>
            <a:endParaRPr b="0" i="0" sz="700" u="none" cap="none" strike="noStrike"/>
          </a:p>
        </p:txBody>
      </p:sp>
      <p:sp>
        <p:nvSpPr>
          <p:cNvPr id="248" name="Google Shape;248;p31"/>
          <p:cNvSpPr/>
          <p:nvPr/>
        </p:nvSpPr>
        <p:spPr>
          <a:xfrm>
            <a:off x="515318" y="2039541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Localització: lloc o àrea territorial concreta</a:t>
            </a:r>
            <a:endParaRPr b="0" i="0" sz="500" u="none" cap="none" strike="noStrike"/>
          </a:p>
        </p:txBody>
      </p:sp>
      <p:sp>
        <p:nvSpPr>
          <p:cNvPr id="249" name="Google Shape;249;p31"/>
          <p:cNvSpPr/>
          <p:nvPr/>
        </p:nvSpPr>
        <p:spPr>
          <a:xfrm>
            <a:off x="284336" y="2295376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310976" y="2308659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800" u="none" cap="none" strike="noStrike"/>
          </a:p>
        </p:txBody>
      </p:sp>
      <p:sp>
        <p:nvSpPr>
          <p:cNvPr id="251" name="Google Shape;251;p31"/>
          <p:cNvSpPr/>
          <p:nvPr/>
        </p:nvSpPr>
        <p:spPr>
          <a:xfrm>
            <a:off x="515317" y="2319784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A qui va dirigit?</a:t>
            </a:r>
            <a:endParaRPr b="0" i="0" sz="700" u="none" cap="none" strike="noStrike"/>
          </a:p>
        </p:txBody>
      </p:sp>
      <p:sp>
        <p:nvSpPr>
          <p:cNvPr id="252" name="Google Shape;252;p31"/>
          <p:cNvSpPr/>
          <p:nvPr/>
        </p:nvSpPr>
        <p:spPr>
          <a:xfrm>
            <a:off x="515318" y="2473449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Persones destinatàries: perfil i nombre</a:t>
            </a:r>
            <a:endParaRPr b="0" i="0" sz="500" u="none" cap="none" strike="noStrike"/>
          </a:p>
        </p:txBody>
      </p:sp>
      <p:sp>
        <p:nvSpPr>
          <p:cNvPr id="253" name="Google Shape;253;p31"/>
          <p:cNvSpPr/>
          <p:nvPr/>
        </p:nvSpPr>
        <p:spPr>
          <a:xfrm>
            <a:off x="284336" y="2729284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310976" y="2742568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800" u="none" cap="none" strike="noStrike"/>
          </a:p>
        </p:txBody>
      </p:sp>
      <p:sp>
        <p:nvSpPr>
          <p:cNvPr id="255" name="Google Shape;255;p31"/>
          <p:cNvSpPr/>
          <p:nvPr/>
        </p:nvSpPr>
        <p:spPr>
          <a:xfrm>
            <a:off x="515317" y="2753693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Per a què es vol fer?</a:t>
            </a:r>
            <a:endParaRPr b="0" i="0" sz="700" u="none" cap="none" strike="noStrike"/>
          </a:p>
        </p:txBody>
      </p:sp>
      <p:sp>
        <p:nvSpPr>
          <p:cNvPr id="256" name="Google Shape;256;p31"/>
          <p:cNvSpPr/>
          <p:nvPr/>
        </p:nvSpPr>
        <p:spPr>
          <a:xfrm>
            <a:off x="515318" y="2907358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Objectius: resultats i efectes que es volen aconseguir</a:t>
            </a:r>
            <a:endParaRPr b="0" i="0" sz="500" u="none" cap="none" strike="noStrike"/>
          </a:p>
        </p:txBody>
      </p:sp>
      <p:sp>
        <p:nvSpPr>
          <p:cNvPr id="257" name="Google Shape;257;p31"/>
          <p:cNvSpPr/>
          <p:nvPr/>
        </p:nvSpPr>
        <p:spPr>
          <a:xfrm>
            <a:off x="284336" y="3163193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310976" y="3176476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800" u="none" cap="none" strike="noStrike"/>
          </a:p>
        </p:txBody>
      </p:sp>
      <p:sp>
        <p:nvSpPr>
          <p:cNvPr id="259" name="Google Shape;259;p31"/>
          <p:cNvSpPr/>
          <p:nvPr/>
        </p:nvSpPr>
        <p:spPr>
          <a:xfrm>
            <a:off x="515317" y="3187601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Quant es vol fer?</a:t>
            </a:r>
            <a:endParaRPr b="0" i="0" sz="700" u="none" cap="none" strike="noStrike"/>
          </a:p>
        </p:txBody>
      </p:sp>
      <p:sp>
        <p:nvSpPr>
          <p:cNvPr id="260" name="Google Shape;260;p31"/>
          <p:cNvSpPr/>
          <p:nvPr/>
        </p:nvSpPr>
        <p:spPr>
          <a:xfrm>
            <a:off x="515318" y="3341266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Metes: resultats en temps i espai limitats</a:t>
            </a:r>
            <a:endParaRPr b="0" i="0" sz="500" u="none" cap="none" strike="noStrike"/>
          </a:p>
        </p:txBody>
      </p:sp>
      <p:sp>
        <p:nvSpPr>
          <p:cNvPr id="261" name="Google Shape;261;p31"/>
          <p:cNvSpPr/>
          <p:nvPr/>
        </p:nvSpPr>
        <p:spPr>
          <a:xfrm>
            <a:off x="284336" y="3597101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310976" y="3610384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800" u="none" cap="none" strike="noStrike"/>
          </a:p>
        </p:txBody>
      </p:sp>
      <p:sp>
        <p:nvSpPr>
          <p:cNvPr id="263" name="Google Shape;263;p31"/>
          <p:cNvSpPr/>
          <p:nvPr/>
        </p:nvSpPr>
        <p:spPr>
          <a:xfrm>
            <a:off x="515317" y="3621509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Com es vol fer?</a:t>
            </a:r>
            <a:endParaRPr b="0" i="0" sz="700" u="none" cap="none" strike="noStrike"/>
          </a:p>
        </p:txBody>
      </p:sp>
      <p:sp>
        <p:nvSpPr>
          <p:cNvPr id="264" name="Google Shape;264;p31"/>
          <p:cNvSpPr/>
          <p:nvPr/>
        </p:nvSpPr>
        <p:spPr>
          <a:xfrm>
            <a:off x="515318" y="3775174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Metodologia i organització del projecte</a:t>
            </a:r>
            <a:endParaRPr b="0" i="0" sz="500" u="none" cap="none" strike="noStrike"/>
          </a:p>
        </p:txBody>
      </p:sp>
      <p:sp>
        <p:nvSpPr>
          <p:cNvPr id="265" name="Google Shape;265;p31"/>
          <p:cNvSpPr/>
          <p:nvPr/>
        </p:nvSpPr>
        <p:spPr>
          <a:xfrm>
            <a:off x="284336" y="4031010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1"/>
          <p:cNvSpPr/>
          <p:nvPr/>
        </p:nvSpPr>
        <p:spPr>
          <a:xfrm>
            <a:off x="310976" y="4044293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800" u="none" cap="none" strike="noStrike"/>
          </a:p>
        </p:txBody>
      </p:sp>
      <p:sp>
        <p:nvSpPr>
          <p:cNvPr id="267" name="Google Shape;267;p31"/>
          <p:cNvSpPr/>
          <p:nvPr/>
        </p:nvSpPr>
        <p:spPr>
          <a:xfrm>
            <a:off x="515317" y="4055418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Quan es farà?</a:t>
            </a:r>
            <a:endParaRPr b="0" i="0" sz="700" u="none" cap="none" strike="noStrike"/>
          </a:p>
        </p:txBody>
      </p:sp>
      <p:sp>
        <p:nvSpPr>
          <p:cNvPr id="268" name="Google Shape;268;p31"/>
          <p:cNvSpPr/>
          <p:nvPr/>
        </p:nvSpPr>
        <p:spPr>
          <a:xfrm>
            <a:off x="515318" y="4209083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Calendari i cronograma d'activitats</a:t>
            </a:r>
            <a:endParaRPr b="0" i="0" sz="500" u="none" cap="none" strike="noStrike"/>
          </a:p>
        </p:txBody>
      </p:sp>
      <p:sp>
        <p:nvSpPr>
          <p:cNvPr id="269" name="Google Shape;269;p31"/>
          <p:cNvSpPr/>
          <p:nvPr/>
        </p:nvSpPr>
        <p:spPr>
          <a:xfrm>
            <a:off x="284336" y="4464918"/>
            <a:ext cx="159916" cy="159916"/>
          </a:xfrm>
          <a:prstGeom prst="roundRect">
            <a:avLst>
              <a:gd fmla="val 40007" name="adj"/>
            </a:avLst>
          </a:prstGeom>
          <a:solidFill>
            <a:srgbClr val="D1EFE4"/>
          </a:solidFill>
          <a:ln cap="flat" cmpd="sng" w="9525">
            <a:solidFill>
              <a:srgbClr val="B7D5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310976" y="4478201"/>
            <a:ext cx="106561" cy="133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800"/>
              <a:buFont typeface="Arial"/>
              <a:buNone/>
            </a:pPr>
            <a:r>
              <a:rPr b="1" i="0" lang="ca" sz="8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800" u="none" cap="none" strike="noStrike"/>
          </a:p>
        </p:txBody>
      </p:sp>
      <p:sp>
        <p:nvSpPr>
          <p:cNvPr id="271" name="Google Shape;271;p31"/>
          <p:cNvSpPr/>
          <p:nvPr/>
        </p:nvSpPr>
        <p:spPr>
          <a:xfrm>
            <a:off x="515317" y="4489326"/>
            <a:ext cx="888578" cy="1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Arial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Amb què es farà?</a:t>
            </a:r>
            <a:endParaRPr b="0" i="0" sz="700" u="none" cap="none" strike="noStrike"/>
          </a:p>
        </p:txBody>
      </p:sp>
      <p:sp>
        <p:nvSpPr>
          <p:cNvPr id="272" name="Google Shape;272;p31"/>
          <p:cNvSpPr/>
          <p:nvPr/>
        </p:nvSpPr>
        <p:spPr>
          <a:xfrm>
            <a:off x="515318" y="4642991"/>
            <a:ext cx="8344346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Recursos materials, humans i monetaris</a:t>
            </a:r>
            <a:endParaRPr b="0" i="0" sz="500" u="none" cap="none" strike="noStrike"/>
          </a:p>
        </p:txBody>
      </p:sp>
      <p:sp>
        <p:nvSpPr>
          <p:cNvPr id="273" name="Google Shape;273;p31"/>
          <p:cNvSpPr/>
          <p:nvPr/>
        </p:nvSpPr>
        <p:spPr>
          <a:xfrm>
            <a:off x="284336" y="4836616"/>
            <a:ext cx="8575328" cy="113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500"/>
              <a:buFont typeface="Geist"/>
              <a:buNone/>
            </a:pPr>
            <a:r>
              <a:rPr b="0" i="0" lang="ca" sz="5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Respondre aquestes deu qüestions proporciona les condicions mínimes per establir anticipadament decisions que permetin introduir organització, racionalitat, compatibilitat i coherència a l'acció.</a:t>
            </a:r>
            <a:endParaRPr b="0" i="0" sz="500" u="none" cap="none" strike="noStrik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/>
          <p:nvPr/>
        </p:nvSpPr>
        <p:spPr>
          <a:xfrm>
            <a:off x="365150" y="250999"/>
            <a:ext cx="4187056" cy="285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61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800"/>
              <a:buFont typeface="Arial"/>
              <a:buNone/>
            </a:pPr>
            <a:r>
              <a:rPr b="1" i="0" lang="ca" sz="18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Perfil del Monitor/a de Temps Lliure</a:t>
            </a:r>
            <a:endParaRPr b="0" i="0" sz="1800" u="none" cap="none" strike="noStrike"/>
          </a:p>
        </p:txBody>
      </p:sp>
      <p:sp>
        <p:nvSpPr>
          <p:cNvPr id="280" name="Google Shape;280;p32"/>
          <p:cNvSpPr/>
          <p:nvPr/>
        </p:nvSpPr>
        <p:spPr>
          <a:xfrm>
            <a:off x="365150" y="718766"/>
            <a:ext cx="8413701" cy="2921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Geist"/>
              <a:buNone/>
            </a:pPr>
            <a:r>
              <a:rPr b="0" i="0" lang="ca" sz="7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El monitor o monitora és principalment una persona treballadora i dinamitzadora de grup que realitza la seva funció en un context grupal i social. No és simplement algú que anima infants i joves, sinó que les seves funcions i objectius són molt més amplis: aporta coneixements, aplica mètodes i estratègies, ajudant al desenvolupament grupal i individual.</a:t>
            </a:r>
            <a:endParaRPr b="0" i="0" sz="700" u="none" cap="none" strike="noStrike"/>
          </a:p>
        </p:txBody>
      </p:sp>
      <p:pic>
        <p:nvPicPr>
          <p:cNvPr descr="preencoded.png" id="281" name="Google Shape;2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50" y="1113606"/>
            <a:ext cx="2728466" cy="27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/>
          <p:nvPr/>
        </p:nvSpPr>
        <p:spPr>
          <a:xfrm>
            <a:off x="365150" y="3933304"/>
            <a:ext cx="1141139" cy="142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Actituds Essencials</a:t>
            </a:r>
            <a:endParaRPr b="0" i="0" sz="900" u="none" cap="none" strike="noStrike"/>
          </a:p>
        </p:txBody>
      </p:sp>
      <p:sp>
        <p:nvSpPr>
          <p:cNvPr id="283" name="Google Shape;283;p32"/>
          <p:cNvSpPr/>
          <p:nvPr/>
        </p:nvSpPr>
        <p:spPr>
          <a:xfrm>
            <a:off x="365150" y="4130724"/>
            <a:ext cx="2728466" cy="730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Geist"/>
              <a:buNone/>
            </a:pPr>
            <a:r>
              <a:rPr b="0" i="0" lang="ca" sz="7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Actitud democràtica, respectuosa, tolerant i afable. Personalitat equilibrada amb maduresa psicològica i afectiva. Motivació, iniciativa i sentit de responsabilitat. Capacitat per al diàleg i autonomia afectiva. Objectivitat, sentit crític i autocrítica. En formació contínua i connectat amb grups socials.</a:t>
            </a:r>
            <a:endParaRPr b="0" i="0" sz="700" u="none" cap="none" strike="noStrike"/>
          </a:p>
        </p:txBody>
      </p:sp>
      <p:pic>
        <p:nvPicPr>
          <p:cNvPr descr="preencoded.png" id="284" name="Google Shape;28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7693" y="1113606"/>
            <a:ext cx="2728541" cy="272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3207693" y="3933379"/>
            <a:ext cx="1141139" cy="142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Habilitats Clau</a:t>
            </a:r>
            <a:endParaRPr b="0" i="0" sz="900" u="none" cap="none" strike="noStrike"/>
          </a:p>
        </p:txBody>
      </p:sp>
      <p:sp>
        <p:nvSpPr>
          <p:cNvPr id="286" name="Google Shape;286;p32"/>
          <p:cNvSpPr/>
          <p:nvPr/>
        </p:nvSpPr>
        <p:spPr>
          <a:xfrm>
            <a:off x="3207693" y="4130799"/>
            <a:ext cx="2728541" cy="730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Geist"/>
              <a:buNone/>
            </a:pPr>
            <a:r>
              <a:rPr b="1" i="0" lang="ca" sz="7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Socials i comunicatives:</a:t>
            </a:r>
            <a:r>
              <a:rPr b="0" i="0" lang="ca" sz="7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Capacitat per expressar idees en grup, escoltar, expressar positivament emocions i sentiments, empatia, afrontar i resoldre conflictes interpersonals. </a:t>
            </a:r>
            <a:r>
              <a:rPr b="1" i="0" lang="ca" sz="7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Dinamització i creativitat:</a:t>
            </a:r>
            <a:r>
              <a:rPr b="0" i="0" lang="ca" sz="7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Motivar i animar el grup, coneixement ampli de tècniques i jocs, capacitat d'improvisació.</a:t>
            </a:r>
            <a:endParaRPr b="0" i="0" sz="700" u="none" cap="none" strike="noStrike"/>
          </a:p>
        </p:txBody>
      </p:sp>
      <p:pic>
        <p:nvPicPr>
          <p:cNvPr descr="preencoded.png" id="287" name="Google Shape;28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0310" y="1113606"/>
            <a:ext cx="2728541" cy="272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/>
          <p:nvPr/>
        </p:nvSpPr>
        <p:spPr>
          <a:xfrm>
            <a:off x="6050310" y="3933379"/>
            <a:ext cx="1220093" cy="142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Arial"/>
              <a:buNone/>
            </a:pPr>
            <a:r>
              <a:rPr b="1" i="0" lang="ca" sz="900" u="none" cap="none" strike="noStrike">
                <a:solidFill>
                  <a:srgbClr val="4B4A4A"/>
                </a:solidFill>
                <a:latin typeface="Arial"/>
                <a:ea typeface="Arial"/>
                <a:cs typeface="Arial"/>
                <a:sym typeface="Arial"/>
              </a:rPr>
              <a:t>Coneixements Bàsics</a:t>
            </a:r>
            <a:endParaRPr b="0" i="0" sz="900" u="none" cap="none" strike="noStrike"/>
          </a:p>
        </p:txBody>
      </p:sp>
      <p:sp>
        <p:nvSpPr>
          <p:cNvPr id="289" name="Google Shape;289;p32"/>
          <p:cNvSpPr/>
          <p:nvPr/>
        </p:nvSpPr>
        <p:spPr>
          <a:xfrm>
            <a:off x="6050310" y="4130799"/>
            <a:ext cx="2728541" cy="87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6521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700"/>
              <a:buFont typeface="Geist"/>
              <a:buNone/>
            </a:pPr>
            <a:r>
              <a:rPr b="0" i="0" lang="ca" sz="7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Formació cultural bàsica. Habilitats socials i comunicació. Coneixements sobre animació sociocultural, associacionisme i temps lliure. Metodologia de formació: pedagogia, aprenentatge per descobriment, educació per al desenvolupament. Característiques psicològiques per edats. Elaboració de projectes i treball en equip.</a:t>
            </a:r>
            <a:endParaRPr b="0" i="0" sz="700" u="none" cap="none" strike="noStrik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/>
          <p:nvPr/>
        </p:nvSpPr>
        <p:spPr>
          <a:xfrm>
            <a:off x="488007" y="336203"/>
            <a:ext cx="6632674" cy="381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2400"/>
              <a:buFont typeface="Arial"/>
              <a:buNone/>
            </a:pPr>
            <a:r>
              <a:rPr b="1" i="0" lang="ca" sz="2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Funcions i Àmbits d'Actuació del Monitor/a</a:t>
            </a:r>
            <a:endParaRPr b="0" i="0" sz="2400" u="none" cap="none" strike="noStrike"/>
          </a:p>
        </p:txBody>
      </p:sp>
      <p:sp>
        <p:nvSpPr>
          <p:cNvPr id="296" name="Google Shape;296;p33"/>
          <p:cNvSpPr/>
          <p:nvPr/>
        </p:nvSpPr>
        <p:spPr>
          <a:xfrm>
            <a:off x="488007" y="1022375"/>
            <a:ext cx="2563713" cy="2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913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Funcions com a Educador/a</a:t>
            </a:r>
            <a:endParaRPr b="0" i="0" sz="1400" u="none" cap="none" strike="noStrike"/>
          </a:p>
        </p:txBody>
      </p:sp>
      <p:sp>
        <p:nvSpPr>
          <p:cNvPr id="297" name="Google Shape;297;p33"/>
          <p:cNvSpPr/>
          <p:nvPr/>
        </p:nvSpPr>
        <p:spPr>
          <a:xfrm>
            <a:off x="488008" y="1373014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Procés formatiu de millora contínua</a:t>
            </a:r>
            <a:endParaRPr b="0" i="0" sz="900" u="none" cap="none" strike="noStrike"/>
          </a:p>
        </p:txBody>
      </p:sp>
      <p:sp>
        <p:nvSpPr>
          <p:cNvPr id="298" name="Google Shape;298;p33"/>
          <p:cNvSpPr/>
          <p:nvPr/>
        </p:nvSpPr>
        <p:spPr>
          <a:xfrm>
            <a:off x="488008" y="1610916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Labor individualitzada i col·lectiva</a:t>
            </a:r>
            <a:endParaRPr b="0" i="0" sz="900" u="none" cap="none" strike="noStrike"/>
          </a:p>
        </p:txBody>
      </p:sp>
      <p:sp>
        <p:nvSpPr>
          <p:cNvPr id="299" name="Google Shape;299;p33"/>
          <p:cNvSpPr/>
          <p:nvPr/>
        </p:nvSpPr>
        <p:spPr>
          <a:xfrm>
            <a:off x="488008" y="1848818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Aportació per a un desenvolupament social global</a:t>
            </a:r>
            <a:endParaRPr b="0" i="0" sz="900" u="none" cap="none" strike="noStrike"/>
          </a:p>
        </p:txBody>
      </p:sp>
      <p:sp>
        <p:nvSpPr>
          <p:cNvPr id="300" name="Google Shape;300;p33"/>
          <p:cNvSpPr/>
          <p:nvPr/>
        </p:nvSpPr>
        <p:spPr>
          <a:xfrm>
            <a:off x="488008" y="2166044"/>
            <a:ext cx="2606129" cy="2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913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Funcions com a Animador/a</a:t>
            </a:r>
            <a:endParaRPr b="0" i="0" sz="1400" u="none" cap="none" strike="noStrike"/>
          </a:p>
        </p:txBody>
      </p:sp>
      <p:sp>
        <p:nvSpPr>
          <p:cNvPr id="301" name="Google Shape;301;p33"/>
          <p:cNvSpPr/>
          <p:nvPr/>
        </p:nvSpPr>
        <p:spPr>
          <a:xfrm>
            <a:off x="488008" y="2516684"/>
            <a:ext cx="3935164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Conèixer i saber posar en pràctica diferents recursos per a l'execució d'activitats</a:t>
            </a:r>
            <a:endParaRPr b="0" i="0" sz="900" u="none" cap="none" strike="noStrike"/>
          </a:p>
        </p:txBody>
      </p:sp>
      <p:sp>
        <p:nvSpPr>
          <p:cNvPr id="302" name="Google Shape;302;p33"/>
          <p:cNvSpPr/>
          <p:nvPr/>
        </p:nvSpPr>
        <p:spPr>
          <a:xfrm>
            <a:off x="488008" y="2949848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Facilitar la comunicació i la participació</a:t>
            </a:r>
            <a:endParaRPr b="0" i="0" sz="900" u="none" cap="none" strike="noStrike"/>
          </a:p>
        </p:txBody>
      </p:sp>
      <p:sp>
        <p:nvSpPr>
          <p:cNvPr id="303" name="Google Shape;303;p33"/>
          <p:cNvSpPr/>
          <p:nvPr/>
        </p:nvSpPr>
        <p:spPr>
          <a:xfrm>
            <a:off x="488008" y="3187749"/>
            <a:ext cx="3935164" cy="1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Conèixer l'ambient i entorn on es desenvolupa l'acció</a:t>
            </a:r>
            <a:endParaRPr b="0" i="0" sz="900" u="none" cap="none" strike="noStrike"/>
          </a:p>
        </p:txBody>
      </p:sp>
      <p:sp>
        <p:nvSpPr>
          <p:cNvPr id="304" name="Google Shape;304;p33"/>
          <p:cNvSpPr/>
          <p:nvPr/>
        </p:nvSpPr>
        <p:spPr>
          <a:xfrm>
            <a:off x="488008" y="3425651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Ser estimulador/a de la creativitat dins del grup</a:t>
            </a:r>
            <a:endParaRPr b="0" i="0" sz="900" u="none" cap="none" strike="noStrike"/>
          </a:p>
        </p:txBody>
      </p:sp>
      <p:sp>
        <p:nvSpPr>
          <p:cNvPr id="305" name="Google Shape;305;p33"/>
          <p:cNvSpPr/>
          <p:nvPr/>
        </p:nvSpPr>
        <p:spPr>
          <a:xfrm>
            <a:off x="488008" y="3663553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Propiciar la diversió i un clima agradable</a:t>
            </a:r>
            <a:endParaRPr b="0" i="0" sz="900" u="none" cap="none" strike="noStrike"/>
          </a:p>
        </p:txBody>
      </p:sp>
      <p:sp>
        <p:nvSpPr>
          <p:cNvPr id="306" name="Google Shape;306;p33"/>
          <p:cNvSpPr/>
          <p:nvPr/>
        </p:nvSpPr>
        <p:spPr>
          <a:xfrm>
            <a:off x="488008" y="3980780"/>
            <a:ext cx="2248346" cy="2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913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Funcions Socioculturals</a:t>
            </a:r>
            <a:endParaRPr b="0" i="0" sz="1400" u="none" cap="none" strike="noStrike"/>
          </a:p>
        </p:txBody>
      </p:sp>
      <p:sp>
        <p:nvSpPr>
          <p:cNvPr id="307" name="Google Shape;307;p33"/>
          <p:cNvSpPr/>
          <p:nvPr/>
        </p:nvSpPr>
        <p:spPr>
          <a:xfrm>
            <a:off x="488008" y="4331419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Treball amb grups: facilitar la integració, motivar i sensibilitzar</a:t>
            </a:r>
            <a:endParaRPr b="0" i="0" sz="900" u="none" cap="none" strike="noStrike"/>
          </a:p>
        </p:txBody>
      </p:sp>
      <p:sp>
        <p:nvSpPr>
          <p:cNvPr id="308" name="Google Shape;308;p33"/>
          <p:cNvSpPr/>
          <p:nvPr/>
        </p:nvSpPr>
        <p:spPr>
          <a:xfrm>
            <a:off x="488008" y="4569321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9550" lvl="0" marL="21590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Char char="•"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Funció dinamitzadora: dotar de recursos, dinamitzar i divertir</a:t>
            </a:r>
            <a:endParaRPr b="0" i="0" sz="900" u="none" cap="none" strike="noStrike"/>
          </a:p>
        </p:txBody>
      </p:sp>
      <p:sp>
        <p:nvSpPr>
          <p:cNvPr id="309" name="Google Shape;309;p33"/>
          <p:cNvSpPr/>
          <p:nvPr/>
        </p:nvSpPr>
        <p:spPr>
          <a:xfrm>
            <a:off x="4725591" y="1022375"/>
            <a:ext cx="1830139" cy="2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3913"/>
              </a:lnSpc>
              <a:spcBef>
                <a:spcPts val="0"/>
              </a:spcBef>
              <a:spcAft>
                <a:spcPts val="0"/>
              </a:spcAft>
              <a:buClr>
                <a:srgbClr val="006747"/>
              </a:buClr>
              <a:buSzPts val="1400"/>
              <a:buFont typeface="Arial"/>
              <a:buNone/>
            </a:pPr>
            <a:r>
              <a:rPr b="1" i="0" lang="ca" sz="1400" u="none" cap="none" strike="noStrike">
                <a:solidFill>
                  <a:srgbClr val="006747"/>
                </a:solidFill>
                <a:latin typeface="Arial"/>
                <a:ea typeface="Arial"/>
                <a:cs typeface="Arial"/>
                <a:sym typeface="Arial"/>
              </a:rPr>
              <a:t>Àmbits d'Actuació</a:t>
            </a:r>
            <a:endParaRPr b="0" i="0" sz="1400" u="none" cap="none" strike="noStrike"/>
          </a:p>
        </p:txBody>
      </p:sp>
      <p:sp>
        <p:nvSpPr>
          <p:cNvPr id="310" name="Google Shape;310;p33"/>
          <p:cNvSpPr/>
          <p:nvPr/>
        </p:nvSpPr>
        <p:spPr>
          <a:xfrm>
            <a:off x="4725591" y="1373014"/>
            <a:ext cx="3935164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None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Els àmbits on el monitor o monitora desenvolupa les seves funcions no es redueixen als campaments o albergs tradicionals durant l'estiu. Hi ha altres àmbits d'intervenció:</a:t>
            </a:r>
            <a:endParaRPr b="0" i="0" sz="900" u="none" cap="none" strike="noStrike"/>
          </a:p>
        </p:txBody>
      </p:sp>
      <p:sp>
        <p:nvSpPr>
          <p:cNvPr id="311" name="Google Shape;311;p33"/>
          <p:cNvSpPr/>
          <p:nvPr/>
        </p:nvSpPr>
        <p:spPr>
          <a:xfrm>
            <a:off x="4725591" y="2068562"/>
            <a:ext cx="3935164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None/>
            </a:pPr>
            <a:r>
              <a:rPr b="1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Voluntariat:</a:t>
            </a: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Associacions concretes (ONG) o programes d'ajuda social</a:t>
            </a:r>
            <a:endParaRPr b="0" i="0" sz="900" u="none" cap="none" strike="noStrike"/>
          </a:p>
        </p:txBody>
      </p:sp>
      <p:sp>
        <p:nvSpPr>
          <p:cNvPr id="312" name="Google Shape;312;p33"/>
          <p:cNvSpPr/>
          <p:nvPr/>
        </p:nvSpPr>
        <p:spPr>
          <a:xfrm>
            <a:off x="4725591" y="2501726"/>
            <a:ext cx="3935164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None/>
            </a:pPr>
            <a:r>
              <a:rPr b="1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Intercanvis:</a:t>
            </a: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Entre grups o activitats entre països o comunitats diferents</a:t>
            </a:r>
            <a:endParaRPr b="0" i="0" sz="900" u="none" cap="none" strike="noStrike"/>
          </a:p>
        </p:txBody>
      </p:sp>
      <p:sp>
        <p:nvSpPr>
          <p:cNvPr id="313" name="Google Shape;313;p33"/>
          <p:cNvSpPr/>
          <p:nvPr/>
        </p:nvSpPr>
        <p:spPr>
          <a:xfrm>
            <a:off x="4725591" y="2934891"/>
            <a:ext cx="3935164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None/>
            </a:pPr>
            <a:r>
              <a:rPr b="1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Centres:</a:t>
            </a: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Associacions juvenils, centres educatius, associacions de veïns</a:t>
            </a:r>
            <a:endParaRPr b="0" i="0" sz="900" u="none" cap="none" strike="noStrike"/>
          </a:p>
        </p:txBody>
      </p:sp>
      <p:sp>
        <p:nvSpPr>
          <p:cNvPr id="314" name="Google Shape;314;p33"/>
          <p:cNvSpPr/>
          <p:nvPr/>
        </p:nvSpPr>
        <p:spPr>
          <a:xfrm>
            <a:off x="4725591" y="3368055"/>
            <a:ext cx="3935164" cy="195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None/>
            </a:pPr>
            <a:r>
              <a:rPr b="1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Activitats residencials:</a:t>
            </a: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 Campaments, colònies, albergs</a:t>
            </a:r>
            <a:endParaRPr b="0" i="0" sz="900" u="none" cap="none" strike="noStrike"/>
          </a:p>
        </p:txBody>
      </p:sp>
      <p:sp>
        <p:nvSpPr>
          <p:cNvPr id="315" name="Google Shape;315;p33"/>
          <p:cNvSpPr/>
          <p:nvPr/>
        </p:nvSpPr>
        <p:spPr>
          <a:xfrm>
            <a:off x="4725591" y="3673078"/>
            <a:ext cx="3935164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4B4A4A"/>
              </a:buClr>
              <a:buSzPts val="900"/>
              <a:buFont typeface="Geist"/>
              <a:buNone/>
            </a:pPr>
            <a:r>
              <a:rPr b="0" i="0" lang="ca" sz="900" u="none" cap="none" strike="noStrike">
                <a:solidFill>
                  <a:srgbClr val="4B4A4A"/>
                </a:solidFill>
                <a:latin typeface="Geist"/>
                <a:ea typeface="Geist"/>
                <a:cs typeface="Geist"/>
                <a:sym typeface="Geist"/>
              </a:rPr>
              <a:t>La diversitat d'àmbits permet desenvolupar projectes adaptats a diferents contextos i necessitats socials.</a:t>
            </a:r>
            <a:endParaRPr b="0" i="0" sz="90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