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6e6c0eb56_1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6e6c0eb56_1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de5c727b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de5c727b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e95c15993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e95c15993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de5c727b3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de5c727b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2ad4f2e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2ad4f2e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95c1599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95c1599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95c15993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95c15993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95c15993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95c15993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2ad4f2e9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2ad4f2e9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95c15993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95c15993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95c15993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95c15993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353535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9518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1530400" y="630225"/>
            <a:ext cx="71727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Enquadrament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1549076" y="3238450"/>
            <a:ext cx="71727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3900"/>
              <a:t>Etapa 0 - </a:t>
            </a:r>
            <a:r>
              <a:rPr lang="ca" sz="3900"/>
              <a:t>JEA</a:t>
            </a:r>
            <a:endParaRPr sz="3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271024" y="217125"/>
            <a:ext cx="84225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29518"/>
                </a:solidFill>
              </a:rPr>
              <a:t>Calendari</a:t>
            </a:r>
            <a:endParaRPr>
              <a:solidFill>
                <a:srgbClr val="F29518"/>
              </a:solidFill>
            </a:endParaRPr>
          </a:p>
        </p:txBody>
      </p:sp>
      <p:pic>
        <p:nvPicPr>
          <p:cNvPr id="121" name="Google Shape;12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025" y="1097575"/>
            <a:ext cx="8422500" cy="404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2"/>
          <p:cNvSpPr txBox="1"/>
          <p:nvPr/>
        </p:nvSpPr>
        <p:spPr>
          <a:xfrm>
            <a:off x="1864575" y="1322550"/>
            <a:ext cx="5111100" cy="17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600"/>
              <a:buFont typeface="Raleway"/>
              <a:buChar char="●"/>
            </a:pPr>
            <a:r>
              <a:rPr lang="ca" sz="1500">
                <a:solidFill>
                  <a:srgbClr val="353535"/>
                </a:solidFill>
                <a:latin typeface="Raleway"/>
                <a:ea typeface="Raleway"/>
                <a:cs typeface="Raleway"/>
                <a:sym typeface="Raleway"/>
              </a:rPr>
              <a:t>SETEMBRE A MAIG 2021 - Implantació a les aules + seguiment online per part de la consultora.</a:t>
            </a:r>
            <a:endParaRPr sz="1500">
              <a:solidFill>
                <a:srgbClr val="35353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600"/>
              <a:buFont typeface="Raleway"/>
              <a:buChar char="●"/>
            </a:pPr>
            <a:r>
              <a:rPr lang="ca" sz="1500">
                <a:solidFill>
                  <a:srgbClr val="353535"/>
                </a:solidFill>
                <a:latin typeface="Raleway"/>
                <a:ea typeface="Raleway"/>
                <a:cs typeface="Raleway"/>
                <a:sym typeface="Raleway"/>
              </a:rPr>
              <a:t>OCTUBRE 2021 - Primer taller a l’aula de la consultora.</a:t>
            </a:r>
            <a:endParaRPr sz="1500">
              <a:solidFill>
                <a:srgbClr val="35353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600"/>
              <a:buFont typeface="Raleway"/>
              <a:buChar char="●"/>
            </a:pPr>
            <a:r>
              <a:rPr lang="ca" sz="1500">
                <a:solidFill>
                  <a:srgbClr val="353535"/>
                </a:solidFill>
                <a:latin typeface="Raleway"/>
                <a:ea typeface="Raleway"/>
                <a:cs typeface="Raleway"/>
                <a:sym typeface="Raleway"/>
              </a:rPr>
              <a:t>DESEMBRE-GENER 2021 - Segon taller a l’aula de la consultora + 1 Tutoria</a:t>
            </a:r>
            <a:endParaRPr sz="1500">
              <a:solidFill>
                <a:srgbClr val="35353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600"/>
              <a:buFont typeface="Raleway"/>
              <a:buChar char="●"/>
            </a:pPr>
            <a:r>
              <a:rPr lang="ca" sz="1500">
                <a:solidFill>
                  <a:srgbClr val="353535"/>
                </a:solidFill>
                <a:latin typeface="Raleway"/>
                <a:ea typeface="Raleway"/>
                <a:cs typeface="Raleway"/>
                <a:sym typeface="Raleway"/>
              </a:rPr>
              <a:t>FEBRER-MARÇ 2021 - Tercer taller a l’aula de la consultora.</a:t>
            </a:r>
            <a:endParaRPr sz="1500">
              <a:solidFill>
                <a:srgbClr val="35353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600"/>
              <a:buFont typeface="Raleway"/>
              <a:buChar char="●"/>
            </a:pPr>
            <a:r>
              <a:rPr lang="ca" sz="1500">
                <a:solidFill>
                  <a:srgbClr val="353535"/>
                </a:solidFill>
                <a:latin typeface="Raleway"/>
                <a:ea typeface="Raleway"/>
                <a:cs typeface="Raleway"/>
                <a:sym typeface="Raleway"/>
              </a:rPr>
              <a:t>ABRIL 2021 - Presentació del vídeo als Premis I Empren Jove.</a:t>
            </a:r>
            <a:endParaRPr sz="1800">
              <a:solidFill>
                <a:srgbClr val="353535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283100" y="712150"/>
            <a:ext cx="8620500" cy="1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Etapes del projecte</a:t>
            </a:r>
            <a:endParaRPr/>
          </a:p>
        </p:txBody>
      </p:sp>
      <p:sp>
        <p:nvSpPr>
          <p:cNvPr id="128" name="Google Shape;128;p23"/>
          <p:cNvSpPr/>
          <p:nvPr/>
        </p:nvSpPr>
        <p:spPr>
          <a:xfrm>
            <a:off x="371775" y="1988900"/>
            <a:ext cx="2629500" cy="22449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3"/>
          <p:cNvSpPr/>
          <p:nvPr/>
        </p:nvSpPr>
        <p:spPr>
          <a:xfrm>
            <a:off x="3210432" y="1988900"/>
            <a:ext cx="2629500" cy="22449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3876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3"/>
          <p:cNvSpPr/>
          <p:nvPr/>
        </p:nvSpPr>
        <p:spPr>
          <a:xfrm>
            <a:off x="6049089" y="1988900"/>
            <a:ext cx="2629500" cy="22449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3"/>
          <p:cNvSpPr txBox="1"/>
          <p:nvPr>
            <p:ph type="title"/>
          </p:nvPr>
        </p:nvSpPr>
        <p:spPr>
          <a:xfrm>
            <a:off x="6125275" y="2061900"/>
            <a:ext cx="2629500" cy="20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a" sz="1800"/>
              <a:t>3.Creació de l’empresa</a:t>
            </a:r>
            <a:endParaRPr b="0" sz="1400"/>
          </a:p>
        </p:txBody>
      </p:sp>
      <p:sp>
        <p:nvSpPr>
          <p:cNvPr id="132" name="Google Shape;132;p23"/>
          <p:cNvSpPr txBox="1"/>
          <p:nvPr>
            <p:ph type="title"/>
          </p:nvPr>
        </p:nvSpPr>
        <p:spPr>
          <a:xfrm>
            <a:off x="447975" y="2061900"/>
            <a:ext cx="1772700" cy="20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a" sz="1800"/>
              <a:t>1.Elecció del repte/problema social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33" name="Google Shape;133;p23"/>
          <p:cNvSpPr txBox="1"/>
          <p:nvPr>
            <p:ph type="title"/>
          </p:nvPr>
        </p:nvSpPr>
        <p:spPr>
          <a:xfrm>
            <a:off x="3286625" y="2061900"/>
            <a:ext cx="2553300" cy="20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a" sz="1800"/>
              <a:t>2.Generació+definició de l’idea</a:t>
            </a:r>
            <a:endParaRPr b="0" sz="1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283100" y="712150"/>
            <a:ext cx="8620500" cy="1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Etapes del projecte</a:t>
            </a:r>
            <a:endParaRPr/>
          </a:p>
        </p:txBody>
      </p:sp>
      <p:sp>
        <p:nvSpPr>
          <p:cNvPr id="139" name="Google Shape;139;p24"/>
          <p:cNvSpPr/>
          <p:nvPr/>
        </p:nvSpPr>
        <p:spPr>
          <a:xfrm>
            <a:off x="371775" y="1988900"/>
            <a:ext cx="2629500" cy="22449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4"/>
          <p:cNvSpPr/>
          <p:nvPr/>
        </p:nvSpPr>
        <p:spPr>
          <a:xfrm>
            <a:off x="3210432" y="1988900"/>
            <a:ext cx="2629500" cy="22449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E0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4"/>
          <p:cNvSpPr/>
          <p:nvPr/>
        </p:nvSpPr>
        <p:spPr>
          <a:xfrm>
            <a:off x="6049089" y="1988900"/>
            <a:ext cx="2629500" cy="22449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295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4"/>
          <p:cNvSpPr txBox="1"/>
          <p:nvPr>
            <p:ph type="title"/>
          </p:nvPr>
        </p:nvSpPr>
        <p:spPr>
          <a:xfrm>
            <a:off x="6125275" y="2061900"/>
            <a:ext cx="2629500" cy="20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a" sz="1800"/>
              <a:t>Premis I Emprèn Jove 2022</a:t>
            </a:r>
            <a:endParaRPr b="0" sz="1400"/>
          </a:p>
        </p:txBody>
      </p:sp>
      <p:sp>
        <p:nvSpPr>
          <p:cNvPr id="143" name="Google Shape;143;p24"/>
          <p:cNvSpPr txBox="1"/>
          <p:nvPr>
            <p:ph type="title"/>
          </p:nvPr>
        </p:nvSpPr>
        <p:spPr>
          <a:xfrm>
            <a:off x="447975" y="2061900"/>
            <a:ext cx="1772700" cy="20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a" sz="1800"/>
              <a:t>4</a:t>
            </a:r>
            <a:r>
              <a:rPr lang="ca" sz="1800"/>
              <a:t>.Marketing i comunicació</a:t>
            </a:r>
            <a:endParaRPr sz="1400">
              <a:solidFill>
                <a:schemeClr val="lt1"/>
              </a:solidFill>
            </a:endParaRPr>
          </a:p>
        </p:txBody>
      </p:sp>
      <p:sp>
        <p:nvSpPr>
          <p:cNvPr id="144" name="Google Shape;144;p24"/>
          <p:cNvSpPr txBox="1"/>
          <p:nvPr>
            <p:ph type="title"/>
          </p:nvPr>
        </p:nvSpPr>
        <p:spPr>
          <a:xfrm>
            <a:off x="3286625" y="2061900"/>
            <a:ext cx="2553300" cy="20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a" sz="1800"/>
              <a:t>5</a:t>
            </a:r>
            <a:r>
              <a:rPr lang="ca" sz="1800"/>
              <a:t>.Presentació de l’empresa</a:t>
            </a:r>
            <a:endParaRPr b="0" sz="1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idx="4294967295" type="title"/>
          </p:nvPr>
        </p:nvSpPr>
        <p:spPr>
          <a:xfrm>
            <a:off x="558800" y="1836850"/>
            <a:ext cx="7887000" cy="13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a" sz="3600">
                <a:solidFill>
                  <a:srgbClr val="F29518"/>
                </a:solidFill>
              </a:rPr>
              <a:t>“Programa per a la capacitació emprenedora i el recolzament motivacional a l’aula“</a:t>
            </a:r>
            <a:r>
              <a:rPr b="0" i="1" lang="ca" sz="1300">
                <a:solidFill>
                  <a:srgbClr val="F29518"/>
                </a:solidFill>
              </a:rPr>
              <a:t> </a:t>
            </a:r>
            <a:endParaRPr sz="3600">
              <a:solidFill>
                <a:srgbClr val="F2951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9518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rozo de cinta adhesiva que pega una nota a la diapositiva" id="84" name="Google Shape;84;p15"/>
          <p:cNvPicPr preferRelativeResize="0"/>
          <p:nvPr/>
        </p:nvPicPr>
        <p:blipFill rotWithShape="1">
          <a:blip r:embed="rId4">
            <a:alphaModFix/>
          </a:blip>
          <a:srcRect b="10011" l="9244" r="2118" t="5926"/>
          <a:stretch/>
        </p:blipFill>
        <p:spPr>
          <a:xfrm rot="154828">
            <a:off x="3536000" y="14730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 txBox="1"/>
          <p:nvPr>
            <p:ph idx="4294967295" type="body"/>
          </p:nvPr>
        </p:nvSpPr>
        <p:spPr>
          <a:xfrm>
            <a:off x="2855550" y="1377475"/>
            <a:ext cx="3579000" cy="332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500">
                <a:latin typeface="Raleway"/>
                <a:ea typeface="Raleway"/>
                <a:cs typeface="Raleway"/>
                <a:sym typeface="Raleway"/>
              </a:rPr>
              <a:t>ENQUADRAMENT ETAPA 1:</a:t>
            </a:r>
            <a:endParaRPr sz="15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30000"/>
              </a:lnSpc>
              <a:spcBef>
                <a:spcPts val="13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ca" sz="1200">
                <a:solidFill>
                  <a:srgbClr val="F29518"/>
                </a:solidFill>
                <a:latin typeface="Raleway"/>
                <a:ea typeface="Raleway"/>
                <a:cs typeface="Raleway"/>
                <a:sym typeface="Raleway"/>
              </a:rPr>
              <a:t>. SOM 1:</a:t>
            </a:r>
            <a:r>
              <a:rPr lang="ca" sz="12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 promoure que treballem per arribar a un únic repte.</a:t>
            </a:r>
            <a:endParaRPr sz="12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ca" sz="1200">
                <a:solidFill>
                  <a:srgbClr val="F46524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r>
              <a:rPr lang="ca" sz="1200">
                <a:solidFill>
                  <a:srgbClr val="F29518"/>
                </a:solidFill>
                <a:latin typeface="Raleway"/>
                <a:ea typeface="Raleway"/>
                <a:cs typeface="Raleway"/>
                <a:sym typeface="Raleway"/>
              </a:rPr>
              <a:t>COMPETITIVITAT</a:t>
            </a:r>
            <a:r>
              <a:rPr lang="ca" sz="12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 de 1 a 10, 1: no guanya el que defensa el seu ODS sino el consens de tots.</a:t>
            </a:r>
            <a:endParaRPr sz="12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ca" sz="1200">
                <a:solidFill>
                  <a:srgbClr val="F29518"/>
                </a:solidFill>
                <a:latin typeface="Raleway"/>
                <a:ea typeface="Raleway"/>
                <a:cs typeface="Raleway"/>
                <a:sym typeface="Raleway"/>
              </a:rPr>
              <a:t>. RESPONSABILITAT: </a:t>
            </a:r>
            <a:r>
              <a:rPr lang="ca" sz="12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millorar el món també depèn de mi.</a:t>
            </a:r>
            <a:endParaRPr sz="12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ca" sz="1200">
                <a:solidFill>
                  <a:srgbClr val="F29518"/>
                </a:solidFill>
                <a:latin typeface="Raleway"/>
                <a:ea typeface="Raleway"/>
                <a:cs typeface="Raleway"/>
                <a:sym typeface="Raleway"/>
              </a:rPr>
              <a:t>. ATENCIÓ PLENA: </a:t>
            </a:r>
            <a:r>
              <a:rPr lang="ca" sz="12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que puc fer aquí i ara amb el que es proposa.</a:t>
            </a:r>
            <a:endParaRPr sz="12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83099" y="712150"/>
            <a:ext cx="8622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29518"/>
                </a:solidFill>
              </a:rPr>
              <a:t>Visió General</a:t>
            </a:r>
            <a:endParaRPr>
              <a:solidFill>
                <a:srgbClr val="F29518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700"/>
          </a:p>
          <a:p>
            <a:pPr indent="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ca" sz="1700"/>
              <a:t>El món en el que vivim.  L’entorn actual es volàtil, incert, complex i ambigu, així que no ens queda altre que obrir-nos a noves formes de funcionar.</a:t>
            </a:r>
            <a:endParaRPr b="0" sz="1700"/>
          </a:p>
          <a:p>
            <a:pPr indent="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700"/>
          </a:p>
          <a:p>
            <a:pPr indent="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ca" sz="1700"/>
              <a:t>Les dades socioeconòmiques canten a crits que és important impulsar les capacitats emprenedores en els nostres joves, que en un futur ben pròxim, han de ser els capdavanters de l’economia social que ens envolta.</a:t>
            </a:r>
            <a:endParaRPr b="0" sz="11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283099" y="712150"/>
            <a:ext cx="8622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700">
              <a:solidFill>
                <a:srgbClr val="F29518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100"/>
          </a:p>
          <a:p>
            <a:pPr indent="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ca" sz="1700"/>
              <a:t>El sector públic de l'Educació i el Treball s’ajunta en aliança per donar empenta en aquest sentit i per això es va crear I Empren Jove.</a:t>
            </a:r>
            <a:endParaRPr b="0" sz="1700"/>
          </a:p>
          <a:p>
            <a:pPr indent="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ca" sz="1700"/>
              <a:t>(Ficar logo de Educació i de Treball)</a:t>
            </a:r>
            <a:endParaRPr b="0" sz="17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283099" y="712150"/>
            <a:ext cx="8622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100"/>
          </a:p>
          <a:p>
            <a:pPr indent="0" lvl="0" marL="4572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ca" sz="1700"/>
              <a:t>I Empren Jove pretén desenvolupar un programa de </a:t>
            </a:r>
            <a:r>
              <a:rPr lang="ca" sz="1700"/>
              <a:t>capacitació</a:t>
            </a:r>
            <a:r>
              <a:rPr b="0" lang="ca" sz="1700"/>
              <a:t> de l'emprenedoria dins el grup d'estudiants de la Formació Professional Bàsica, liderat pels seus docents. i tutoritzat per la consultora del programa.</a:t>
            </a:r>
            <a:endParaRPr b="0" sz="1700"/>
          </a:p>
          <a:p>
            <a:pPr indent="0" lvl="0" marL="4572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ca" sz="1700"/>
              <a:t>Es tracta d’acompanyar  als alumnes en el recorregut d’ </a:t>
            </a:r>
            <a:r>
              <a:rPr lang="ca" sz="1700"/>
              <a:t>automotivar-se</a:t>
            </a:r>
            <a:r>
              <a:rPr b="0" lang="ca" sz="1700"/>
              <a:t> per generar una idea de negoci a través del pensament creatiu  i arribar a desenvolupar-la com a projecte d’empresa real.</a:t>
            </a:r>
            <a:endParaRPr b="0" sz="1700"/>
          </a:p>
          <a:p>
            <a:pPr indent="0" lvl="0" marL="4572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ca" sz="1700"/>
              <a:t>Aquest escenari fa que sigui més important </a:t>
            </a:r>
            <a:r>
              <a:rPr lang="ca" sz="1700"/>
              <a:t>engrescar</a:t>
            </a:r>
            <a:r>
              <a:rPr b="0" lang="ca" sz="1700"/>
              <a:t> als alumnes amb la feina i motivar amb dinàmiques que afavoreixin el treball en equip, el lideratge, i la resolució de conflictes.</a:t>
            </a:r>
            <a:endParaRPr b="0" sz="1100"/>
          </a:p>
          <a:p>
            <a:pPr indent="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283099" y="712150"/>
            <a:ext cx="8622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29518"/>
                </a:solidFill>
              </a:rPr>
              <a:t>Objectius</a:t>
            </a:r>
            <a:endParaRPr b="0" sz="1400">
              <a:solidFill>
                <a:srgbClr val="F29518"/>
              </a:solidFill>
            </a:endParaRPr>
          </a:p>
          <a:p>
            <a:pPr indent="0" lvl="0" marL="4572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ca" sz="1700"/>
              <a:t>Aquest projecte es recolza en 4 pilars fonamentals:</a:t>
            </a:r>
            <a:endParaRPr b="0" sz="1700"/>
          </a:p>
          <a:p>
            <a:pPr indent="0" lvl="0" marL="4572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700"/>
          </a:p>
          <a:p>
            <a:pPr indent="-336550" lvl="0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700"/>
              <a:buChar char="-"/>
            </a:pPr>
            <a:r>
              <a:rPr b="0" lang="ca" sz="1700"/>
              <a:t>Connexió entre l’escola i l’entorn</a:t>
            </a:r>
            <a:endParaRPr b="0" sz="1700"/>
          </a:p>
          <a:p>
            <a:pPr indent="-336550" lvl="0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b="0" lang="ca" sz="1700"/>
              <a:t>Metodologia basada en aprenentatge cooperatiu i en treball per projectes</a:t>
            </a:r>
            <a:endParaRPr b="0" sz="1700"/>
          </a:p>
          <a:p>
            <a:pPr indent="-336550" lvl="0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b="0" lang="ca" sz="1700"/>
              <a:t>Aprenentatge transversal i significatiu</a:t>
            </a:r>
            <a:endParaRPr b="0" sz="1700"/>
          </a:p>
          <a:p>
            <a:pPr indent="-336550" lvl="0" marL="9144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b="0" lang="ca" sz="1700"/>
              <a:t>Contexte creatiu i lúdic</a:t>
            </a:r>
            <a:endParaRPr b="0" sz="11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283099" y="712150"/>
            <a:ext cx="8622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ca" sz="1700"/>
              <a:t>I Emprèn Jove té els següents objectius:</a:t>
            </a:r>
            <a:endParaRPr b="0" sz="1700"/>
          </a:p>
          <a:p>
            <a:pPr indent="-336550" lvl="0" marL="4572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700"/>
              <a:buChar char="●"/>
            </a:pPr>
            <a:r>
              <a:rPr b="0" lang="ca" sz="1700"/>
              <a:t>Descobrir i desenvolupar, per part de l’alumnat de la FP Bàsica, les </a:t>
            </a:r>
            <a:r>
              <a:rPr lang="ca" sz="1700"/>
              <a:t>habilitats</a:t>
            </a:r>
            <a:r>
              <a:rPr b="0" lang="ca" sz="1700"/>
              <a:t> emprenedores com: el lideratge, el treball en equip i la gestió de conflictes.</a:t>
            </a:r>
            <a:endParaRPr b="0" sz="1700"/>
          </a:p>
          <a:p>
            <a:pPr indent="-33655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0" lang="ca" sz="1700"/>
              <a:t>Despertar </a:t>
            </a:r>
            <a:r>
              <a:rPr lang="ca" sz="1700"/>
              <a:t>l’interès</a:t>
            </a:r>
            <a:r>
              <a:rPr b="0" lang="ca" sz="1700"/>
              <a:t> de l’alumnat pel seu entorn, coneixent els seus recursos i possibilitats.</a:t>
            </a:r>
            <a:endParaRPr b="0" sz="1700"/>
          </a:p>
          <a:p>
            <a:pPr indent="-33655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0" lang="ca" sz="1700"/>
              <a:t>Promoure la </a:t>
            </a:r>
            <a:r>
              <a:rPr lang="ca" sz="1700"/>
              <a:t>participació</a:t>
            </a:r>
            <a:r>
              <a:rPr b="0" lang="ca" sz="1700"/>
              <a:t> activa de l’alumnat, en el seu mitjà social.</a:t>
            </a:r>
            <a:endParaRPr b="0" sz="1700"/>
          </a:p>
          <a:p>
            <a:pPr indent="-33655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0" lang="ca" sz="1700"/>
              <a:t>Foment de la </a:t>
            </a:r>
            <a:r>
              <a:rPr lang="ca" sz="1700"/>
              <a:t>creativitat</a:t>
            </a:r>
            <a:r>
              <a:rPr b="0" lang="ca" sz="1700"/>
              <a:t>, la </a:t>
            </a:r>
            <a:r>
              <a:rPr lang="ca" sz="1700"/>
              <a:t>iniciativa personal</a:t>
            </a:r>
            <a:r>
              <a:rPr b="0" lang="ca" sz="1700"/>
              <a:t> i la </a:t>
            </a:r>
            <a:r>
              <a:rPr lang="ca" sz="1700"/>
              <a:t>cooperació.</a:t>
            </a: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283099" y="712150"/>
            <a:ext cx="8622300" cy="38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700"/>
              <a:buChar char="●"/>
            </a:pPr>
            <a:r>
              <a:rPr b="0" lang="ca" sz="1700"/>
              <a:t>A</a:t>
            </a:r>
            <a:r>
              <a:rPr b="0" lang="ca" sz="1700"/>
              <a:t>lumnat </a:t>
            </a:r>
            <a:r>
              <a:rPr lang="ca" sz="1700"/>
              <a:t>protagonista</a:t>
            </a:r>
            <a:r>
              <a:rPr b="0" lang="ca" sz="1700"/>
              <a:t> del seu aprenentatge.</a:t>
            </a:r>
            <a:endParaRPr b="0" sz="1700"/>
          </a:p>
          <a:p>
            <a:pPr indent="-33655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0" lang="ca" sz="1700"/>
              <a:t>Conèixer els </a:t>
            </a:r>
            <a:r>
              <a:rPr lang="ca" sz="1700"/>
              <a:t>ODS</a:t>
            </a:r>
            <a:r>
              <a:rPr b="0" lang="ca" sz="1700"/>
              <a:t> i l’agenda 2030 d’una manera pràctica i real.</a:t>
            </a:r>
            <a:endParaRPr b="0" sz="1700"/>
          </a:p>
          <a:p>
            <a:pPr indent="-33655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0" lang="ca" sz="1700"/>
              <a:t>Treballar la </a:t>
            </a:r>
            <a:r>
              <a:rPr lang="ca" sz="1700"/>
              <a:t>consciència</a:t>
            </a:r>
            <a:r>
              <a:rPr b="0" lang="ca" sz="1700"/>
              <a:t> de ser competent i poder intervenir en el seu entorn més pròxim, canviant coses o aspectes d’aquest que no els agrada o impedeixen a la població desenvolupar-se plenament i/o de manera sostenible. </a:t>
            </a:r>
            <a:endParaRPr b="0" sz="1700"/>
          </a:p>
          <a:p>
            <a:pPr indent="-33655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0" lang="ca" sz="1700"/>
              <a:t>Mirar què passa en el barri, al poble, en el centre… quines coses no m’agraden i com podem </a:t>
            </a:r>
            <a:r>
              <a:rPr lang="ca" sz="1700"/>
              <a:t>contribuir</a:t>
            </a:r>
            <a:r>
              <a:rPr b="0" lang="ca" sz="1700"/>
              <a:t> com a grup a canviar-les o millorar-les. </a:t>
            </a:r>
            <a:endParaRPr b="0" sz="1700"/>
          </a:p>
          <a:p>
            <a:pPr indent="-33655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0" lang="ca" sz="1700"/>
              <a:t>Tenir una idea amb valor i </a:t>
            </a:r>
            <a:r>
              <a:rPr lang="ca" sz="1700"/>
              <a:t>comprometre’s</a:t>
            </a:r>
            <a:r>
              <a:rPr b="0" lang="ca" sz="1700"/>
              <a:t> per a fer-la una realitat, unint-se al seu entorn i formant part activa d’ell.</a:t>
            </a:r>
            <a:endParaRPr>
              <a:solidFill>
                <a:srgbClr val="F29518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