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cb9a0b074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cb9a0b074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b6e6c0eb56_1_27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b6e6c0eb56_1_2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cde5c727b3_0_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cde5c727b3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e95c159932_0_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e95c159932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cde5c727b3_0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cde5c727b3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d2ad4f2e96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d2ad4f2e9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e95c159932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e95c15993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e95c159932_0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e95c159932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e95c159932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e95c159932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d2ad4f2e96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d2ad4f2e96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e95c159932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e95c159932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e95c159932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e95c159932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2"/>
          <p:cNvCxnSpPr/>
          <p:nvPr/>
        </p:nvCxnSpPr>
        <p:spPr>
          <a:xfrm>
            <a:off x="2477724" y="415650"/>
            <a:ext cx="6244200" cy="0"/>
          </a:xfrm>
          <a:prstGeom prst="straightConnector1">
            <a:avLst/>
          </a:prstGeom>
          <a:noFill/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1" name="Google Shape;11;p2"/>
          <p:cNvCxnSpPr/>
          <p:nvPr/>
        </p:nvCxnSpPr>
        <p:spPr>
          <a:xfrm>
            <a:off x="2477724" y="4740000"/>
            <a:ext cx="62442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2" name="Google Shape;12;p2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3" name="Google Shape;13;p2"/>
          <p:cNvSpPr txBox="1"/>
          <p:nvPr>
            <p:ph type="ctrTitle"/>
          </p:nvPr>
        </p:nvSpPr>
        <p:spPr>
          <a:xfrm>
            <a:off x="2371725" y="630225"/>
            <a:ext cx="6331500" cy="1542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" type="subTitle"/>
          </p:nvPr>
        </p:nvSpPr>
        <p:spPr>
          <a:xfrm>
            <a:off x="2390267" y="3238450"/>
            <a:ext cx="6331500" cy="1241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5" name="Google Shape;15;p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1" name="Google Shape;61;p11"/>
          <p:cNvCxnSpPr/>
          <p:nvPr/>
        </p:nvCxnSpPr>
        <p:spPr>
          <a:xfrm>
            <a:off x="425200" y="4740000"/>
            <a:ext cx="82968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2" name="Google Shape;62;p11"/>
          <p:cNvCxnSpPr/>
          <p:nvPr/>
        </p:nvCxnSpPr>
        <p:spPr>
          <a:xfrm>
            <a:off x="425200" y="415650"/>
            <a:ext cx="8296800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63" name="Google Shape;63;p11"/>
          <p:cNvSpPr txBox="1"/>
          <p:nvPr>
            <p:ph hasCustomPrompt="1" type="title"/>
          </p:nvPr>
        </p:nvSpPr>
        <p:spPr>
          <a:xfrm>
            <a:off x="853950" y="1304850"/>
            <a:ext cx="7436100" cy="153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r>
              <a:t>xx%</a:t>
            </a:r>
          </a:p>
        </p:txBody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853950" y="2919450"/>
            <a:ext cx="7436100" cy="107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65" name="Google Shape;65;p1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Google Shape;17;p3"/>
          <p:cNvCxnSpPr/>
          <p:nvPr/>
        </p:nvCxnSpPr>
        <p:spPr>
          <a:xfrm>
            <a:off x="425200" y="415650"/>
            <a:ext cx="8296800" cy="0"/>
          </a:xfrm>
          <a:prstGeom prst="straightConnector1">
            <a:avLst/>
          </a:prstGeom>
          <a:noFill/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8" name="Google Shape;18;p3"/>
          <p:cNvCxnSpPr/>
          <p:nvPr/>
        </p:nvCxnSpPr>
        <p:spPr>
          <a:xfrm>
            <a:off x="425200" y="4740000"/>
            <a:ext cx="82968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9" name="Google Shape;19;p3"/>
          <p:cNvSpPr txBox="1"/>
          <p:nvPr>
            <p:ph type="title"/>
          </p:nvPr>
        </p:nvSpPr>
        <p:spPr>
          <a:xfrm>
            <a:off x="406425" y="1806825"/>
            <a:ext cx="8296800" cy="1542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Google Shape;22;p4"/>
          <p:cNvCxnSpPr/>
          <p:nvPr/>
        </p:nvCxnSpPr>
        <p:spPr>
          <a:xfrm>
            <a:off x="2477724" y="415650"/>
            <a:ext cx="6244200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3" name="Google Shape;23;p4"/>
          <p:cNvCxnSpPr/>
          <p:nvPr/>
        </p:nvCxnSpPr>
        <p:spPr>
          <a:xfrm>
            <a:off x="2477724" y="4740000"/>
            <a:ext cx="62442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4" name="Google Shape;24;p4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5" name="Google Shape;25;p4"/>
          <p:cNvSpPr txBox="1"/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" type="body"/>
          </p:nvPr>
        </p:nvSpPr>
        <p:spPr>
          <a:xfrm>
            <a:off x="2410112" y="1595776"/>
            <a:ext cx="6321600" cy="300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7" name="Google Shape;27;p4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9" name="Google Shape;29;p5"/>
          <p:cNvCxnSpPr/>
          <p:nvPr/>
        </p:nvCxnSpPr>
        <p:spPr>
          <a:xfrm>
            <a:off x="2477724" y="415650"/>
            <a:ext cx="6244200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0" name="Google Shape;30;p5"/>
          <p:cNvCxnSpPr/>
          <p:nvPr/>
        </p:nvCxnSpPr>
        <p:spPr>
          <a:xfrm>
            <a:off x="2477724" y="4740000"/>
            <a:ext cx="62442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1" name="Google Shape;31;p5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2" name="Google Shape;32;p5"/>
          <p:cNvSpPr txBox="1"/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3" name="Google Shape;33;p5"/>
          <p:cNvSpPr txBox="1"/>
          <p:nvPr>
            <p:ph idx="1" type="body"/>
          </p:nvPr>
        </p:nvSpPr>
        <p:spPr>
          <a:xfrm>
            <a:off x="2400303" y="1602675"/>
            <a:ext cx="3071400" cy="300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4" name="Google Shape;34;p5"/>
          <p:cNvSpPr txBox="1"/>
          <p:nvPr>
            <p:ph idx="2" type="body"/>
          </p:nvPr>
        </p:nvSpPr>
        <p:spPr>
          <a:xfrm>
            <a:off x="5650572" y="1602675"/>
            <a:ext cx="3071400" cy="300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5" name="Google Shape;35;p5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/>
          <p:nvPr>
            <p:ph type="title"/>
          </p:nvPr>
        </p:nvSpPr>
        <p:spPr>
          <a:xfrm>
            <a:off x="303300" y="411575"/>
            <a:ext cx="8520600" cy="63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" name="Google Shape;40;p7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1" name="Google Shape;41;p7"/>
          <p:cNvSpPr txBox="1"/>
          <p:nvPr>
            <p:ph type="title"/>
          </p:nvPr>
        </p:nvSpPr>
        <p:spPr>
          <a:xfrm>
            <a:off x="319500" y="936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2" name="Google Shape;42;p7"/>
          <p:cNvSpPr txBox="1"/>
          <p:nvPr>
            <p:ph idx="1" type="body"/>
          </p:nvPr>
        </p:nvSpPr>
        <p:spPr>
          <a:xfrm>
            <a:off x="319500" y="1846804"/>
            <a:ext cx="2808000" cy="280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3" name="Google Shape;43;p7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rgbClr val="353535"/>
        </a:solidFill>
      </p:bgPr>
    </p:bg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5" name="Google Shape;45;p8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6" name="Google Shape;46;p8"/>
          <p:cNvSpPr txBox="1"/>
          <p:nvPr>
            <p:ph type="title"/>
          </p:nvPr>
        </p:nvSpPr>
        <p:spPr>
          <a:xfrm>
            <a:off x="283103" y="712141"/>
            <a:ext cx="6244200" cy="3835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7" name="Google Shape;47;p8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9"/>
          <p:cNvSpPr/>
          <p:nvPr/>
        </p:nvSpPr>
        <p:spPr>
          <a:xfrm>
            <a:off x="4572000" y="1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50" name="Google Shape;50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51" name="Google Shape;51;p9"/>
          <p:cNvSpPr txBox="1"/>
          <p:nvPr>
            <p:ph type="title"/>
          </p:nvPr>
        </p:nvSpPr>
        <p:spPr>
          <a:xfrm>
            <a:off x="265500" y="1397350"/>
            <a:ext cx="4045200" cy="1318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52" name="Google Shape;52;p9"/>
          <p:cNvSpPr txBox="1"/>
          <p:nvPr>
            <p:ph idx="1" type="subTitle"/>
          </p:nvPr>
        </p:nvSpPr>
        <p:spPr>
          <a:xfrm>
            <a:off x="265500" y="273537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53" name="Google Shape;53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rtl="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4" name="Google Shape;54;p9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6" name="Google Shape;56;p10"/>
          <p:cNvCxnSpPr/>
          <p:nvPr/>
        </p:nvCxnSpPr>
        <p:spPr>
          <a:xfrm>
            <a:off x="425200" y="4740000"/>
            <a:ext cx="82968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7" name="Google Shape;57;p10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58" name="Google Shape;58;p10"/>
          <p:cNvSpPr txBox="1"/>
          <p:nvPr>
            <p:ph idx="1" type="body"/>
          </p:nvPr>
        </p:nvSpPr>
        <p:spPr>
          <a:xfrm>
            <a:off x="328017" y="4226025"/>
            <a:ext cx="83886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59" name="Google Shape;59;p10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wiss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410112" y="1595776"/>
            <a:ext cx="6321600" cy="300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ato"/>
              <a:buChar char="●"/>
              <a:defRPr sz="18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317500" lvl="1" marL="914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317500" lvl="2" marL="1371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317500" lvl="3" marL="1828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●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317500" lvl="4" marL="22860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317500" lvl="5" marL="27432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317500" lvl="6" marL="3200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●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317500" lvl="7" marL="3657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317500" lvl="8" marL="41148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rtl="0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rtl="0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rtl="0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rtl="0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rtl="0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rtl="0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rtl="0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rtl="0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29518"/>
        </a:solidFill>
      </p:bgPr>
    </p:bg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3"/>
          <p:cNvSpPr txBox="1"/>
          <p:nvPr>
            <p:ph type="ctrTitle"/>
          </p:nvPr>
        </p:nvSpPr>
        <p:spPr>
          <a:xfrm>
            <a:off x="1530400" y="630225"/>
            <a:ext cx="7172700" cy="1542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a"/>
              <a:t>Enquadrament</a:t>
            </a:r>
            <a:endParaRPr/>
          </a:p>
        </p:txBody>
      </p:sp>
      <p:sp>
        <p:nvSpPr>
          <p:cNvPr id="73" name="Google Shape;73;p13"/>
          <p:cNvSpPr txBox="1"/>
          <p:nvPr>
            <p:ph idx="1" type="subTitle"/>
          </p:nvPr>
        </p:nvSpPr>
        <p:spPr>
          <a:xfrm>
            <a:off x="1549076" y="3238450"/>
            <a:ext cx="7172700" cy="1241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3900"/>
              <a:t>Etapa 0 - </a:t>
            </a:r>
            <a:r>
              <a:rPr lang="ca" sz="3900"/>
              <a:t>JEA</a:t>
            </a:r>
            <a:endParaRPr sz="39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2"/>
          <p:cNvSpPr txBox="1"/>
          <p:nvPr>
            <p:ph type="title"/>
          </p:nvPr>
        </p:nvSpPr>
        <p:spPr>
          <a:xfrm>
            <a:off x="271024" y="217125"/>
            <a:ext cx="8422500" cy="383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ca">
                <a:solidFill>
                  <a:srgbClr val="F29518"/>
                </a:solidFill>
              </a:rPr>
              <a:t>Calendari</a:t>
            </a:r>
            <a:endParaRPr>
              <a:solidFill>
                <a:srgbClr val="F29518"/>
              </a:solidFill>
            </a:endParaRPr>
          </a:p>
        </p:txBody>
      </p:sp>
      <p:pic>
        <p:nvPicPr>
          <p:cNvPr id="121" name="Google Shape;121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71025" y="1097575"/>
            <a:ext cx="8422500" cy="4045925"/>
          </a:xfrm>
          <a:prstGeom prst="rect">
            <a:avLst/>
          </a:prstGeom>
          <a:noFill/>
          <a:ln>
            <a:noFill/>
          </a:ln>
        </p:spPr>
      </p:pic>
      <p:sp>
        <p:nvSpPr>
          <p:cNvPr id="122" name="Google Shape;122;p22"/>
          <p:cNvSpPr txBox="1"/>
          <p:nvPr/>
        </p:nvSpPr>
        <p:spPr>
          <a:xfrm>
            <a:off x="1864575" y="1322550"/>
            <a:ext cx="5111100" cy="174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0200" lvl="0" marL="457200" rtl="0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Clr>
                <a:srgbClr val="353535"/>
              </a:buClr>
              <a:buSzPts val="1600"/>
              <a:buFont typeface="Raleway"/>
              <a:buChar char="●"/>
            </a:pPr>
            <a:r>
              <a:rPr lang="ca" sz="1500">
                <a:solidFill>
                  <a:srgbClr val="353535"/>
                </a:solidFill>
                <a:latin typeface="Raleway"/>
                <a:ea typeface="Raleway"/>
                <a:cs typeface="Raleway"/>
                <a:sym typeface="Raleway"/>
              </a:rPr>
              <a:t>SETEMBRE A MAIG 2021 - Implantació a les aules + seguiment online per part de la consultora.</a:t>
            </a:r>
            <a:endParaRPr sz="1500">
              <a:solidFill>
                <a:srgbClr val="353535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indent="-330200" lvl="0" marL="457200" rtl="0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Clr>
                <a:srgbClr val="353535"/>
              </a:buClr>
              <a:buSzPts val="1600"/>
              <a:buFont typeface="Raleway"/>
              <a:buChar char="●"/>
            </a:pPr>
            <a:r>
              <a:rPr lang="ca" sz="1500">
                <a:solidFill>
                  <a:srgbClr val="353535"/>
                </a:solidFill>
                <a:latin typeface="Raleway"/>
                <a:ea typeface="Raleway"/>
                <a:cs typeface="Raleway"/>
                <a:sym typeface="Raleway"/>
              </a:rPr>
              <a:t>OCTUBRE 2021 - Primer taller a l’aula de la consultora.</a:t>
            </a:r>
            <a:endParaRPr sz="1500">
              <a:solidFill>
                <a:srgbClr val="353535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indent="-330200" lvl="0" marL="457200" rtl="0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Clr>
                <a:srgbClr val="353535"/>
              </a:buClr>
              <a:buSzPts val="1600"/>
              <a:buFont typeface="Raleway"/>
              <a:buChar char="●"/>
            </a:pPr>
            <a:r>
              <a:rPr lang="ca" sz="1500">
                <a:solidFill>
                  <a:srgbClr val="353535"/>
                </a:solidFill>
                <a:latin typeface="Raleway"/>
                <a:ea typeface="Raleway"/>
                <a:cs typeface="Raleway"/>
                <a:sym typeface="Raleway"/>
              </a:rPr>
              <a:t>DESEMBRE-GENER 2021 - Segon taller a l’aula de la consultora + 1 Tutoria</a:t>
            </a:r>
            <a:endParaRPr sz="1500">
              <a:solidFill>
                <a:srgbClr val="353535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indent="-330200" lvl="0" marL="457200" rtl="0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Clr>
                <a:srgbClr val="353535"/>
              </a:buClr>
              <a:buSzPts val="1600"/>
              <a:buFont typeface="Raleway"/>
              <a:buChar char="●"/>
            </a:pPr>
            <a:r>
              <a:rPr lang="ca" sz="1500">
                <a:solidFill>
                  <a:srgbClr val="353535"/>
                </a:solidFill>
                <a:latin typeface="Raleway"/>
                <a:ea typeface="Raleway"/>
                <a:cs typeface="Raleway"/>
                <a:sym typeface="Raleway"/>
              </a:rPr>
              <a:t>FEBRER-MARÇ 2021 - Tercer taller a l’aula de la consultora.</a:t>
            </a:r>
            <a:endParaRPr sz="1500">
              <a:solidFill>
                <a:srgbClr val="353535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indent="-330200" lvl="0" marL="457200" rtl="0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Clr>
                <a:srgbClr val="353535"/>
              </a:buClr>
              <a:buSzPts val="1600"/>
              <a:buFont typeface="Raleway"/>
              <a:buChar char="●"/>
            </a:pPr>
            <a:r>
              <a:rPr lang="ca" sz="1500">
                <a:solidFill>
                  <a:srgbClr val="353535"/>
                </a:solidFill>
                <a:latin typeface="Raleway"/>
                <a:ea typeface="Raleway"/>
                <a:cs typeface="Raleway"/>
                <a:sym typeface="Raleway"/>
              </a:rPr>
              <a:t>ABRIL 2021 - Presentació del vídeo als Premis I Empren Jove.</a:t>
            </a:r>
            <a:endParaRPr sz="1800">
              <a:solidFill>
                <a:srgbClr val="353535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3"/>
          <p:cNvSpPr txBox="1"/>
          <p:nvPr>
            <p:ph type="title"/>
          </p:nvPr>
        </p:nvSpPr>
        <p:spPr>
          <a:xfrm>
            <a:off x="283100" y="712150"/>
            <a:ext cx="8620500" cy="1019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/>
              <a:t>Etapes del projecte</a:t>
            </a:r>
            <a:endParaRPr/>
          </a:p>
        </p:txBody>
      </p:sp>
      <p:sp>
        <p:nvSpPr>
          <p:cNvPr id="128" name="Google Shape;128;p23"/>
          <p:cNvSpPr/>
          <p:nvPr/>
        </p:nvSpPr>
        <p:spPr>
          <a:xfrm>
            <a:off x="371775" y="1988900"/>
            <a:ext cx="2629500" cy="2244900"/>
          </a:xfrm>
          <a:prstGeom prst="wedgeRectCallout">
            <a:avLst>
              <a:gd fmla="val -20833" name="adj1"/>
              <a:gd fmla="val 62500" name="adj2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23"/>
          <p:cNvSpPr/>
          <p:nvPr/>
        </p:nvSpPr>
        <p:spPr>
          <a:xfrm>
            <a:off x="3210432" y="1988900"/>
            <a:ext cx="2629500" cy="2244900"/>
          </a:xfrm>
          <a:prstGeom prst="wedgeRectCallout">
            <a:avLst>
              <a:gd fmla="val -20833" name="adj1"/>
              <a:gd fmla="val 62500" name="adj2"/>
            </a:avLst>
          </a:prstGeom>
          <a:solidFill>
            <a:srgbClr val="38761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23"/>
          <p:cNvSpPr/>
          <p:nvPr/>
        </p:nvSpPr>
        <p:spPr>
          <a:xfrm>
            <a:off x="6049089" y="1988900"/>
            <a:ext cx="2629500" cy="2244900"/>
          </a:xfrm>
          <a:prstGeom prst="wedgeRectCallout">
            <a:avLst>
              <a:gd fmla="val -20833" name="adj1"/>
              <a:gd fmla="val 62500" name="adj2"/>
            </a:avLst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23"/>
          <p:cNvSpPr txBox="1"/>
          <p:nvPr>
            <p:ph type="title"/>
          </p:nvPr>
        </p:nvSpPr>
        <p:spPr>
          <a:xfrm>
            <a:off x="6125275" y="2061900"/>
            <a:ext cx="2629500" cy="2005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ca" sz="1800"/>
              <a:t>3.Creació de l’empresa</a:t>
            </a:r>
            <a:endParaRPr b="0" sz="1400"/>
          </a:p>
        </p:txBody>
      </p:sp>
      <p:sp>
        <p:nvSpPr>
          <p:cNvPr id="132" name="Google Shape;132;p23"/>
          <p:cNvSpPr txBox="1"/>
          <p:nvPr>
            <p:ph type="title"/>
          </p:nvPr>
        </p:nvSpPr>
        <p:spPr>
          <a:xfrm>
            <a:off x="447975" y="2061900"/>
            <a:ext cx="1772700" cy="2005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ca" sz="1800"/>
              <a:t>1.Elecció del repte/problema social</a:t>
            </a:r>
            <a:endParaRPr sz="1400">
              <a:solidFill>
                <a:schemeClr val="lt1"/>
              </a:solidFill>
            </a:endParaRPr>
          </a:p>
        </p:txBody>
      </p:sp>
      <p:sp>
        <p:nvSpPr>
          <p:cNvPr id="133" name="Google Shape;133;p23"/>
          <p:cNvSpPr txBox="1"/>
          <p:nvPr>
            <p:ph type="title"/>
          </p:nvPr>
        </p:nvSpPr>
        <p:spPr>
          <a:xfrm>
            <a:off x="3286625" y="2061900"/>
            <a:ext cx="2553300" cy="2005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ca" sz="1800"/>
              <a:t>2.Generació+definició de l’idea</a:t>
            </a:r>
            <a:endParaRPr b="0" sz="14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4"/>
          <p:cNvSpPr txBox="1"/>
          <p:nvPr>
            <p:ph type="title"/>
          </p:nvPr>
        </p:nvSpPr>
        <p:spPr>
          <a:xfrm>
            <a:off x="283100" y="712150"/>
            <a:ext cx="8620500" cy="1019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/>
              <a:t>Etapes del projecte</a:t>
            </a:r>
            <a:endParaRPr/>
          </a:p>
        </p:txBody>
      </p:sp>
      <p:sp>
        <p:nvSpPr>
          <p:cNvPr id="139" name="Google Shape;139;p24"/>
          <p:cNvSpPr/>
          <p:nvPr/>
        </p:nvSpPr>
        <p:spPr>
          <a:xfrm>
            <a:off x="371775" y="1988900"/>
            <a:ext cx="2629500" cy="2244900"/>
          </a:xfrm>
          <a:prstGeom prst="wedgeRectCallout">
            <a:avLst>
              <a:gd fmla="val -20833" name="adj1"/>
              <a:gd fmla="val 62500" name="adj2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p24"/>
          <p:cNvSpPr/>
          <p:nvPr/>
        </p:nvSpPr>
        <p:spPr>
          <a:xfrm>
            <a:off x="3210432" y="1988900"/>
            <a:ext cx="2629500" cy="2244900"/>
          </a:xfrm>
          <a:prstGeom prst="wedgeRectCallout">
            <a:avLst>
              <a:gd fmla="val -20833" name="adj1"/>
              <a:gd fmla="val 62500" name="adj2"/>
            </a:avLst>
          </a:prstGeom>
          <a:solidFill>
            <a:srgbClr val="E0666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24"/>
          <p:cNvSpPr/>
          <p:nvPr/>
        </p:nvSpPr>
        <p:spPr>
          <a:xfrm>
            <a:off x="6049089" y="1988900"/>
            <a:ext cx="2629500" cy="2244900"/>
          </a:xfrm>
          <a:prstGeom prst="wedgeRectCallout">
            <a:avLst>
              <a:gd fmla="val -20833" name="adj1"/>
              <a:gd fmla="val 62500" name="adj2"/>
            </a:avLst>
          </a:prstGeom>
          <a:solidFill>
            <a:srgbClr val="F2951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24"/>
          <p:cNvSpPr txBox="1"/>
          <p:nvPr>
            <p:ph type="title"/>
          </p:nvPr>
        </p:nvSpPr>
        <p:spPr>
          <a:xfrm>
            <a:off x="6125275" y="2061900"/>
            <a:ext cx="2629500" cy="2005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ca" sz="1800"/>
              <a:t>Premis I Emprèn Jove 2022</a:t>
            </a:r>
            <a:endParaRPr b="0" sz="1400"/>
          </a:p>
        </p:txBody>
      </p:sp>
      <p:sp>
        <p:nvSpPr>
          <p:cNvPr id="143" name="Google Shape;143;p24"/>
          <p:cNvSpPr txBox="1"/>
          <p:nvPr>
            <p:ph type="title"/>
          </p:nvPr>
        </p:nvSpPr>
        <p:spPr>
          <a:xfrm>
            <a:off x="447975" y="2061900"/>
            <a:ext cx="1772700" cy="2005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ca" sz="1800"/>
              <a:t>4</a:t>
            </a:r>
            <a:r>
              <a:rPr lang="ca" sz="1800"/>
              <a:t>.Marketing i comunicació</a:t>
            </a:r>
            <a:endParaRPr sz="1400">
              <a:solidFill>
                <a:schemeClr val="lt1"/>
              </a:solidFill>
            </a:endParaRPr>
          </a:p>
        </p:txBody>
      </p:sp>
      <p:sp>
        <p:nvSpPr>
          <p:cNvPr id="144" name="Google Shape;144;p24"/>
          <p:cNvSpPr txBox="1"/>
          <p:nvPr>
            <p:ph type="title"/>
          </p:nvPr>
        </p:nvSpPr>
        <p:spPr>
          <a:xfrm>
            <a:off x="3286625" y="2061900"/>
            <a:ext cx="2553300" cy="2005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ca" sz="1800"/>
              <a:t>5</a:t>
            </a:r>
            <a:r>
              <a:rPr lang="ca" sz="1800"/>
              <a:t>.Presentació de l’empresa</a:t>
            </a:r>
            <a:endParaRPr b="0" sz="14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4"/>
          <p:cNvSpPr txBox="1"/>
          <p:nvPr>
            <p:ph idx="4294967295" type="title"/>
          </p:nvPr>
        </p:nvSpPr>
        <p:spPr>
          <a:xfrm>
            <a:off x="558800" y="1836850"/>
            <a:ext cx="7887000" cy="137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ca" sz="3600">
                <a:solidFill>
                  <a:srgbClr val="F29518"/>
                </a:solidFill>
              </a:rPr>
              <a:t>“Programa per a la capacitació emprenedora i el recolzament motivacional a l’aula“</a:t>
            </a:r>
            <a:r>
              <a:rPr b="0" i="1" lang="ca" sz="1300">
                <a:solidFill>
                  <a:srgbClr val="F29518"/>
                </a:solidFill>
              </a:rPr>
              <a:t> </a:t>
            </a:r>
            <a:endParaRPr sz="3600">
              <a:solidFill>
                <a:srgbClr val="F29518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29518"/>
        </a:solidFill>
      </p:bgPr>
    </p:bg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" name="Google Shape;83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444700" y="162737"/>
            <a:ext cx="4254600" cy="481803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Trozo de cinta adhesiva que pega una nota a la diapositiva" id="84" name="Google Shape;84;p15"/>
          <p:cNvPicPr preferRelativeResize="0"/>
          <p:nvPr/>
        </p:nvPicPr>
        <p:blipFill rotWithShape="1">
          <a:blip r:embed="rId4">
            <a:alphaModFix/>
          </a:blip>
          <a:srcRect b="10011" l="9244" r="2118" t="5926"/>
          <a:stretch/>
        </p:blipFill>
        <p:spPr>
          <a:xfrm rot="154828">
            <a:off x="3536000" y="147301"/>
            <a:ext cx="2072000" cy="736050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5"/>
          <p:cNvSpPr txBox="1"/>
          <p:nvPr>
            <p:ph idx="4294967295" type="body"/>
          </p:nvPr>
        </p:nvSpPr>
        <p:spPr>
          <a:xfrm>
            <a:off x="2855550" y="1377475"/>
            <a:ext cx="3579000" cy="332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ca" sz="1500">
                <a:latin typeface="Raleway"/>
                <a:ea typeface="Raleway"/>
                <a:cs typeface="Raleway"/>
                <a:sym typeface="Raleway"/>
              </a:rPr>
              <a:t>ENQUADRAMENT ETAPA 1:</a:t>
            </a:r>
            <a:endParaRPr sz="1500">
              <a:solidFill>
                <a:schemeClr val="dk2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indent="0" lvl="0" marL="0" rtl="0" algn="l">
              <a:lnSpc>
                <a:spcPct val="130000"/>
              </a:lnSpc>
              <a:spcBef>
                <a:spcPts val="13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ca" sz="1200">
                <a:solidFill>
                  <a:srgbClr val="F29518"/>
                </a:solidFill>
                <a:latin typeface="Raleway"/>
                <a:ea typeface="Raleway"/>
                <a:cs typeface="Raleway"/>
                <a:sym typeface="Raleway"/>
              </a:rPr>
              <a:t>. SOM 1:</a:t>
            </a:r>
            <a:r>
              <a:rPr lang="ca" sz="1200">
                <a:solidFill>
                  <a:srgbClr val="666666"/>
                </a:solidFill>
                <a:latin typeface="Raleway"/>
                <a:ea typeface="Raleway"/>
                <a:cs typeface="Raleway"/>
                <a:sym typeface="Raleway"/>
              </a:rPr>
              <a:t> promoure que treballem per arribar a un únic repte.</a:t>
            </a:r>
            <a:endParaRPr sz="1200">
              <a:solidFill>
                <a:srgbClr val="666666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indent="0" lvl="0" marL="0" rtl="0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ca" sz="1200">
                <a:solidFill>
                  <a:srgbClr val="F46524"/>
                </a:solidFill>
                <a:latin typeface="Raleway"/>
                <a:ea typeface="Raleway"/>
                <a:cs typeface="Raleway"/>
                <a:sym typeface="Raleway"/>
              </a:rPr>
              <a:t>. </a:t>
            </a:r>
            <a:r>
              <a:rPr lang="ca" sz="1200">
                <a:solidFill>
                  <a:srgbClr val="F29518"/>
                </a:solidFill>
                <a:latin typeface="Raleway"/>
                <a:ea typeface="Raleway"/>
                <a:cs typeface="Raleway"/>
                <a:sym typeface="Raleway"/>
              </a:rPr>
              <a:t>COMPETITIVITAT</a:t>
            </a:r>
            <a:r>
              <a:rPr lang="ca" sz="1200">
                <a:solidFill>
                  <a:srgbClr val="666666"/>
                </a:solidFill>
                <a:latin typeface="Raleway"/>
                <a:ea typeface="Raleway"/>
                <a:cs typeface="Raleway"/>
                <a:sym typeface="Raleway"/>
              </a:rPr>
              <a:t> de 1 a 10, 1: no guanya el que defensa el seu ODS sino el consens de tots.</a:t>
            </a:r>
            <a:endParaRPr sz="1200">
              <a:solidFill>
                <a:srgbClr val="666666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indent="0" lvl="0" marL="0" rtl="0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ca" sz="1200">
                <a:solidFill>
                  <a:srgbClr val="F29518"/>
                </a:solidFill>
                <a:latin typeface="Raleway"/>
                <a:ea typeface="Raleway"/>
                <a:cs typeface="Raleway"/>
                <a:sym typeface="Raleway"/>
              </a:rPr>
              <a:t>. RESPONSABILITAT: </a:t>
            </a:r>
            <a:r>
              <a:rPr lang="ca" sz="1200">
                <a:solidFill>
                  <a:srgbClr val="666666"/>
                </a:solidFill>
                <a:latin typeface="Raleway"/>
                <a:ea typeface="Raleway"/>
                <a:cs typeface="Raleway"/>
                <a:sym typeface="Raleway"/>
              </a:rPr>
              <a:t>millorar el món també depèn de mi.</a:t>
            </a:r>
            <a:endParaRPr sz="1200">
              <a:solidFill>
                <a:srgbClr val="666666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indent="0" lvl="0" marL="0" rtl="0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ca" sz="1200">
                <a:solidFill>
                  <a:srgbClr val="F29518"/>
                </a:solidFill>
                <a:latin typeface="Raleway"/>
                <a:ea typeface="Raleway"/>
                <a:cs typeface="Raleway"/>
                <a:sym typeface="Raleway"/>
              </a:rPr>
              <a:t>. ATENCIÓ PLENA: </a:t>
            </a:r>
            <a:r>
              <a:rPr lang="ca" sz="1200">
                <a:solidFill>
                  <a:srgbClr val="666666"/>
                </a:solidFill>
                <a:latin typeface="Raleway"/>
                <a:ea typeface="Raleway"/>
                <a:cs typeface="Raleway"/>
                <a:sym typeface="Raleway"/>
              </a:rPr>
              <a:t>que puc fer aquí i ara amb el que es proposa.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6"/>
          <p:cNvSpPr txBox="1"/>
          <p:nvPr>
            <p:ph type="title"/>
          </p:nvPr>
        </p:nvSpPr>
        <p:spPr>
          <a:xfrm>
            <a:off x="283099" y="712150"/>
            <a:ext cx="8622300" cy="383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>
                <a:solidFill>
                  <a:srgbClr val="F29518"/>
                </a:solidFill>
              </a:rPr>
              <a:t>Visió General</a:t>
            </a:r>
            <a:endParaRPr>
              <a:solidFill>
                <a:srgbClr val="F29518"/>
              </a:solidFill>
            </a:endParaRPr>
          </a:p>
          <a:p>
            <a:pPr indent="0" lvl="0" marL="457200" rtl="0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b="0" sz="1700"/>
          </a:p>
          <a:p>
            <a:pPr indent="0" lvl="0" marL="457200" rtl="0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0" lang="ca" sz="1700"/>
              <a:t>El món en el que vivim.  L’entorn actual es volàtil, incert, complex i ambigu, així que no ens queda altre que obrir-nos a noves formes de funcionar.</a:t>
            </a:r>
            <a:endParaRPr b="0" sz="1700"/>
          </a:p>
          <a:p>
            <a:pPr indent="0" lvl="0" marL="457200" rtl="0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b="0" sz="1700"/>
          </a:p>
          <a:p>
            <a:pPr indent="0" lvl="0" marL="457200" rtl="0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0" lang="ca" sz="1700"/>
              <a:t>Les dades socioeconòmiques canten a crits que és important impulsar les capacitats emprenedores en els nostres joves, que en un futur ben pròxim, han de ser els capdavanters de l’economia social que ens envolta.</a:t>
            </a:r>
            <a:endParaRPr b="0" sz="1100"/>
          </a:p>
          <a:p>
            <a:pPr indent="0" lvl="0" marL="0" rtl="0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b="0" sz="17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7"/>
          <p:cNvSpPr txBox="1"/>
          <p:nvPr>
            <p:ph type="title"/>
          </p:nvPr>
        </p:nvSpPr>
        <p:spPr>
          <a:xfrm>
            <a:off x="283099" y="712150"/>
            <a:ext cx="8622300" cy="383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700">
              <a:solidFill>
                <a:srgbClr val="F29518"/>
              </a:solidFill>
            </a:endParaRPr>
          </a:p>
          <a:p>
            <a:pPr indent="0" lvl="0" marL="457200" rtl="0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b="0" sz="1100"/>
          </a:p>
          <a:p>
            <a:pPr indent="0" lvl="0" marL="457200" rtl="0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0" lang="ca" sz="1700"/>
              <a:t>El sector públic de l'Educació i el Treball s’ajunta en aliança per donar empenta en aquest sentit i per això es va crear I Empren Jove.</a:t>
            </a:r>
            <a:endParaRPr b="0" sz="1700"/>
          </a:p>
          <a:p>
            <a:pPr indent="0" lvl="0" marL="457200" rtl="0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0" lang="ca" sz="1700"/>
              <a:t>(Ficar logo de Educació i de Treball)</a:t>
            </a:r>
            <a:endParaRPr b="0" sz="1700"/>
          </a:p>
          <a:p>
            <a:pPr indent="0" lvl="0" marL="0" rtl="0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b="0" sz="17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8"/>
          <p:cNvSpPr txBox="1"/>
          <p:nvPr>
            <p:ph type="title"/>
          </p:nvPr>
        </p:nvSpPr>
        <p:spPr>
          <a:xfrm>
            <a:off x="283099" y="712150"/>
            <a:ext cx="8622300" cy="383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b="0" sz="1100"/>
          </a:p>
          <a:p>
            <a:pPr indent="0" lvl="0" marL="457200" marR="0" rtl="0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0" lang="ca" sz="1700"/>
              <a:t>I Empren Jove pretén desenvolupar un programa de </a:t>
            </a:r>
            <a:r>
              <a:rPr lang="ca" sz="1700"/>
              <a:t>capacitació</a:t>
            </a:r>
            <a:r>
              <a:rPr b="0" lang="ca" sz="1700"/>
              <a:t> de l'emprenedoria dins el grup d'estudiants de la Formació Professional Bàsica, liderat pels seus docents. i tutoritzat per la consultora del programa.</a:t>
            </a:r>
            <a:endParaRPr b="0" sz="1700"/>
          </a:p>
          <a:p>
            <a:pPr indent="0" lvl="0" marL="457200" marR="0" rtl="0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0" lang="ca" sz="1700"/>
              <a:t>Es tracta d’acompanyar  als alumnes en el recorregut d’ </a:t>
            </a:r>
            <a:r>
              <a:rPr lang="ca" sz="1700"/>
              <a:t>automotivar-se</a:t>
            </a:r>
            <a:r>
              <a:rPr b="0" lang="ca" sz="1700"/>
              <a:t> per generar una idea de negoci a través del pensament creatiu  i arribar a desenvolupar-la com a projecte d’empresa real.</a:t>
            </a:r>
            <a:endParaRPr b="0" sz="1700"/>
          </a:p>
          <a:p>
            <a:pPr indent="0" lvl="0" marL="457200" marR="0" rtl="0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0" lang="ca" sz="1700"/>
              <a:t>Aquest escenari fa que sigui més important </a:t>
            </a:r>
            <a:r>
              <a:rPr lang="ca" sz="1700"/>
              <a:t>engrescar</a:t>
            </a:r>
            <a:r>
              <a:rPr b="0" lang="ca" sz="1700"/>
              <a:t> als alumnes amb la feina i motivar amb dinàmiques que afavoreixin el treball en equip, el lideratge, i la resolució de conflictes.</a:t>
            </a:r>
            <a:endParaRPr b="0" sz="1100"/>
          </a:p>
          <a:p>
            <a:pPr indent="0" lvl="0" marL="457200" rtl="0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b="0" sz="17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9"/>
          <p:cNvSpPr txBox="1"/>
          <p:nvPr>
            <p:ph type="title"/>
          </p:nvPr>
        </p:nvSpPr>
        <p:spPr>
          <a:xfrm>
            <a:off x="283099" y="712150"/>
            <a:ext cx="8622300" cy="383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>
                <a:solidFill>
                  <a:srgbClr val="F29518"/>
                </a:solidFill>
              </a:rPr>
              <a:t>Objectius</a:t>
            </a:r>
            <a:endParaRPr b="0" sz="1400">
              <a:solidFill>
                <a:srgbClr val="F29518"/>
              </a:solidFill>
            </a:endParaRPr>
          </a:p>
          <a:p>
            <a:pPr indent="0" lvl="0" marL="457200" marR="0" rtl="0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0" lang="ca" sz="1700"/>
              <a:t>Aquest projecte es recolza en 4 pilars fonamentals:</a:t>
            </a:r>
            <a:endParaRPr b="0" sz="1700"/>
          </a:p>
          <a:p>
            <a:pPr indent="0" lvl="0" marL="457200" marR="0" rtl="0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b="0" sz="1700"/>
          </a:p>
          <a:p>
            <a:pPr indent="-336550" lvl="0" marL="914400" marR="0" rtl="0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SzPts val="1700"/>
              <a:buChar char="-"/>
            </a:pPr>
            <a:r>
              <a:rPr b="0" lang="ca" sz="1700"/>
              <a:t>Connexió entre l’escola i l’entorn</a:t>
            </a:r>
            <a:endParaRPr b="0" sz="1700"/>
          </a:p>
          <a:p>
            <a:pPr indent="-336550" lvl="0" marL="91440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700"/>
              <a:buChar char="-"/>
            </a:pPr>
            <a:r>
              <a:rPr b="0" lang="ca" sz="1700"/>
              <a:t>Metodologia basada en aprenentatge cooperatiu i en treball per projectes</a:t>
            </a:r>
            <a:endParaRPr b="0" sz="1700"/>
          </a:p>
          <a:p>
            <a:pPr indent="-336550" lvl="0" marL="91440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700"/>
              <a:buChar char="-"/>
            </a:pPr>
            <a:r>
              <a:rPr b="0" lang="ca" sz="1700"/>
              <a:t>Aprenentatge transversal i significatiu</a:t>
            </a:r>
            <a:endParaRPr b="0" sz="1700"/>
          </a:p>
          <a:p>
            <a:pPr indent="-336550" lvl="0" marL="91440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700"/>
              <a:buChar char="-"/>
            </a:pPr>
            <a:r>
              <a:rPr b="0" lang="ca" sz="1700"/>
              <a:t>Contexte creatiu i lúdic</a:t>
            </a:r>
            <a:endParaRPr b="0" sz="1100">
              <a:solidFill>
                <a:srgbClr val="666666"/>
              </a:solidFill>
            </a:endParaRPr>
          </a:p>
          <a:p>
            <a:pPr indent="0" lvl="0" marL="0" rtl="0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b="0" sz="17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0"/>
          <p:cNvSpPr txBox="1"/>
          <p:nvPr>
            <p:ph type="title"/>
          </p:nvPr>
        </p:nvSpPr>
        <p:spPr>
          <a:xfrm>
            <a:off x="283099" y="712150"/>
            <a:ext cx="8622300" cy="383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0" lang="ca" sz="1700"/>
              <a:t>I Emprèn Jove té els següents objectius:</a:t>
            </a:r>
            <a:endParaRPr b="0" sz="1700"/>
          </a:p>
          <a:p>
            <a:pPr indent="-336550" lvl="0" marL="457200" marR="0" rtl="0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SzPts val="1700"/>
              <a:buChar char="●"/>
            </a:pPr>
            <a:r>
              <a:rPr b="0" lang="ca" sz="1700"/>
              <a:t>Descobrir i desenvolupar, per part de l’alumnat de la FP Bàsica, les </a:t>
            </a:r>
            <a:r>
              <a:rPr lang="ca" sz="1700"/>
              <a:t>habilitats</a:t>
            </a:r>
            <a:r>
              <a:rPr b="0" lang="ca" sz="1700"/>
              <a:t> emprenedores com: el lideratge, el treball en equip i la gestió de conflictes.</a:t>
            </a:r>
            <a:endParaRPr b="0" sz="1700"/>
          </a:p>
          <a:p>
            <a:pPr indent="-336550" lvl="0" marL="45720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b="0" lang="ca" sz="1700"/>
              <a:t>Despertar </a:t>
            </a:r>
            <a:r>
              <a:rPr lang="ca" sz="1700"/>
              <a:t>l’interès</a:t>
            </a:r>
            <a:r>
              <a:rPr b="0" lang="ca" sz="1700"/>
              <a:t> de l’alumnat pel seu entorn, coneixent els seus recursos i possibilitats.</a:t>
            </a:r>
            <a:endParaRPr b="0" sz="1700"/>
          </a:p>
          <a:p>
            <a:pPr indent="-336550" lvl="0" marL="45720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b="0" lang="ca" sz="1700"/>
              <a:t>Promoure la </a:t>
            </a:r>
            <a:r>
              <a:rPr lang="ca" sz="1700"/>
              <a:t>participació</a:t>
            </a:r>
            <a:r>
              <a:rPr b="0" lang="ca" sz="1700"/>
              <a:t> activa de l’alumnat, en el seu mitjà social.</a:t>
            </a:r>
            <a:endParaRPr b="0" sz="1700"/>
          </a:p>
          <a:p>
            <a:pPr indent="-336550" lvl="0" marL="45720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b="0" lang="ca" sz="1700"/>
              <a:t>Foment de la </a:t>
            </a:r>
            <a:r>
              <a:rPr lang="ca" sz="1700"/>
              <a:t>creativitat</a:t>
            </a:r>
            <a:r>
              <a:rPr b="0" lang="ca" sz="1700"/>
              <a:t>, la </a:t>
            </a:r>
            <a:r>
              <a:rPr lang="ca" sz="1700"/>
              <a:t>iniciativa personal</a:t>
            </a:r>
            <a:r>
              <a:rPr b="0" lang="ca" sz="1700"/>
              <a:t> i la </a:t>
            </a:r>
            <a:r>
              <a:rPr lang="ca" sz="1700"/>
              <a:t>cooperació.</a:t>
            </a:r>
            <a:endParaRPr sz="17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1"/>
          <p:cNvSpPr txBox="1"/>
          <p:nvPr>
            <p:ph type="title"/>
          </p:nvPr>
        </p:nvSpPr>
        <p:spPr>
          <a:xfrm>
            <a:off x="283099" y="712150"/>
            <a:ext cx="8622300" cy="383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6550" lvl="0" marL="457200" marR="0" rtl="0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SzPts val="1700"/>
              <a:buChar char="●"/>
            </a:pPr>
            <a:r>
              <a:rPr b="0" lang="ca" sz="1700"/>
              <a:t>A</a:t>
            </a:r>
            <a:r>
              <a:rPr b="0" lang="ca" sz="1700"/>
              <a:t>lumnat </a:t>
            </a:r>
            <a:r>
              <a:rPr lang="ca" sz="1700"/>
              <a:t>protagonista</a:t>
            </a:r>
            <a:r>
              <a:rPr b="0" lang="ca" sz="1700"/>
              <a:t> del seu aprenentatge.</a:t>
            </a:r>
            <a:endParaRPr b="0" sz="1700"/>
          </a:p>
          <a:p>
            <a:pPr indent="-336550" lvl="0" marL="45720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b="0" lang="ca" sz="1700"/>
              <a:t>Conèixer els </a:t>
            </a:r>
            <a:r>
              <a:rPr lang="ca" sz="1700"/>
              <a:t>ODS</a:t>
            </a:r>
            <a:r>
              <a:rPr b="0" lang="ca" sz="1700"/>
              <a:t> i l’agenda 2030 d’una manera pràctica i real.</a:t>
            </a:r>
            <a:endParaRPr b="0" sz="1700"/>
          </a:p>
          <a:p>
            <a:pPr indent="-336550" lvl="0" marL="45720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b="0" lang="ca" sz="1700"/>
              <a:t>Treballar la </a:t>
            </a:r>
            <a:r>
              <a:rPr lang="ca" sz="1700"/>
              <a:t>consciència</a:t>
            </a:r>
            <a:r>
              <a:rPr b="0" lang="ca" sz="1700"/>
              <a:t> de ser competent i poder intervenir en el seu entorn més pròxim, canviant coses o aspectes d’aquest que no els agrada o impedeixen a la població desenvolupar-se plenament i/o de manera sostenible. </a:t>
            </a:r>
            <a:endParaRPr b="0" sz="1700"/>
          </a:p>
          <a:p>
            <a:pPr indent="-336550" lvl="0" marL="45720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b="0" lang="ca" sz="1700"/>
              <a:t>Mirar què passa en el barri, al poble, en el centre… quines coses no m’agraden i com podem </a:t>
            </a:r>
            <a:r>
              <a:rPr lang="ca" sz="1700"/>
              <a:t>contribuir</a:t>
            </a:r>
            <a:r>
              <a:rPr b="0" lang="ca" sz="1700"/>
              <a:t> com a grup a canviar-les o millorar-les. </a:t>
            </a:r>
            <a:endParaRPr b="0" sz="1700"/>
          </a:p>
          <a:p>
            <a:pPr indent="-336550" lvl="0" marL="45720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b="0" lang="ca" sz="1700"/>
              <a:t>Tenir una idea amb valor i </a:t>
            </a:r>
            <a:r>
              <a:rPr lang="ca" sz="1700"/>
              <a:t>comprometre’s</a:t>
            </a:r>
            <a:r>
              <a:rPr b="0" lang="ca" sz="1700"/>
              <a:t> per a fer-la una realitat, unint-se al seu entorn i formant part activa d’ell.</a:t>
            </a:r>
            <a:endParaRPr>
              <a:solidFill>
                <a:srgbClr val="F29518"/>
              </a:solidFill>
            </a:endParaRPr>
          </a:p>
          <a:p>
            <a:pPr indent="0" lvl="0" marL="0" rtl="0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b="0" sz="17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wiss">
  <a:themeElements>
    <a:clrScheme name="Swiss">
      <a:dk1>
        <a:srgbClr val="F46524"/>
      </a:dk1>
      <a:lt1>
        <a:srgbClr val="FFFFFF"/>
      </a:lt1>
      <a:dk2>
        <a:srgbClr val="000000"/>
      </a:dk2>
      <a:lt2>
        <a:srgbClr val="757575"/>
      </a:lt2>
      <a:accent1>
        <a:srgbClr val="01579B"/>
      </a:accent1>
      <a:accent2>
        <a:srgbClr val="27C7BD"/>
      </a:accent2>
      <a:accent3>
        <a:srgbClr val="0099E8"/>
      </a:accent3>
      <a:accent4>
        <a:srgbClr val="51B9A3"/>
      </a:accent4>
      <a:accent5>
        <a:srgbClr val="FB8C00"/>
      </a:accent5>
      <a:accent6>
        <a:srgbClr val="FFAE88"/>
      </a:accent6>
      <a:hlink>
        <a:srgbClr val="0277BD"/>
      </a:hlink>
      <a:folHlink>
        <a:srgbClr val="0277B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