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1d37635cc_1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1d37635cc_1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1d37638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1d37638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1d376383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1d376383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376383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376383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1d376383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1d376383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1d376383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1d376383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1d3763831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1d3763831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1d3763831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1d3763831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1d3763831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1d3763831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1d3763831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1d3763831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1d37635cc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1d37635cc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1d3763831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1d3763831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1d3763831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1d3763831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1d3763831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1d3763831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1d3763831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1d3763831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1d3763831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1d3763831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1d3763831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e1d3763831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1d3763831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1d3763831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e2032a941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e2032a941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2032a941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2032a941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e2032a941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e2032a941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1d37635cc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1d37635cc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2032a94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2032a94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1d37635cc_1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1d37635cc_1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1d37635cc_1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1d37635cc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1d37635cc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1d37635cc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1d37635cc_1_2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1d37635cc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1d37635cc_1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1d37635cc_1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8.jpg"/><Relationship Id="rId10" Type="http://schemas.openxmlformats.org/officeDocument/2006/relationships/image" Target="../media/image16.png"/><Relationship Id="rId9" Type="http://schemas.openxmlformats.org/officeDocument/2006/relationships/image" Target="../media/image21.png"/><Relationship Id="rId5" Type="http://schemas.openxmlformats.org/officeDocument/2006/relationships/image" Target="../media/image5.png"/><Relationship Id="rId6" Type="http://schemas.openxmlformats.org/officeDocument/2006/relationships/image" Target="../media/image23.png"/><Relationship Id="rId7" Type="http://schemas.openxmlformats.org/officeDocument/2006/relationships/image" Target="../media/image12.png"/><Relationship Id="rId8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hyperlink" Target="https://youtu.be/pdoIO54hvTY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5" Type="http://schemas.openxmlformats.org/officeDocument/2006/relationships/image" Target="../media/image11.png"/><Relationship Id="rId6" Type="http://schemas.openxmlformats.org/officeDocument/2006/relationships/hyperlink" Target="https://uctaib.coop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9518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1530400" y="630225"/>
            <a:ext cx="71727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Creació d’Empresa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1549076" y="3238450"/>
            <a:ext cx="71727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900"/>
              <a:t>Etapa 3 - JEA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9518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675" y="183875"/>
            <a:ext cx="7811225" cy="4796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zo de cinta adhesiva que pega una nota a la diapositiva" id="137" name="Google Shape;137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ph idx="4294967295" type="body"/>
          </p:nvPr>
        </p:nvSpPr>
        <p:spPr>
          <a:xfrm>
            <a:off x="1197750" y="722225"/>
            <a:ext cx="6748500" cy="40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Les preguntes que han de respondre a l'exercici són aquestes (s’escriuen a la pissarra ben visibles per a tothom):</a:t>
            </a:r>
            <a:endParaRPr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1. M’interessa demanar ajuts i subvencions al Govern Balear? (només una petita reflexió de si ens val la pena).</a:t>
            </a:r>
            <a:endParaRPr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2. Sabeu que podeu tenir avantatges fiscals pel fet de ser cooperativa?(només tenir-la en compte per si més endavant ho heu de menester)</a:t>
            </a:r>
            <a:endParaRPr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3. Com ens podem autoregular? Quin calendari laboral tindrem? Quines vacances? (un resum de com us organitzau)</a:t>
            </a:r>
            <a:endParaRPr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4. Quin capital aporta cadascun de noltros? (calculau el que és necessari i recordeu que aporteu per igual)</a:t>
            </a:r>
            <a:endParaRPr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5. Com repertim els beneficis? (pel treball fet, no pel capital).</a:t>
            </a:r>
            <a:endParaRPr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6. On ens donam d’alta? Al Règim General de la Seguretat Social o al Règim d’Autònoms? (tots heu d’estar donats d’alta al mateix Règim)</a:t>
            </a:r>
            <a:endParaRPr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7. Contribuïm al desenvolupament local? Com?</a:t>
            </a:r>
            <a:endParaRPr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 b="1" sz="10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20 at 9.47.21 AM.png"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4413" r="4404" t="0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>
            <p:ph type="title"/>
          </p:nvPr>
        </p:nvSpPr>
        <p:spPr>
          <a:xfrm>
            <a:off x="229803" y="418991"/>
            <a:ext cx="62442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300"/>
              <a:t>Ara ajuntem les respostes de cada grup a un mural molt visual i anam concretant com serà la nostra cooperativa.</a:t>
            </a:r>
            <a:endParaRPr sz="4300"/>
          </a:p>
        </p:txBody>
      </p:sp>
      <p:grpSp>
        <p:nvGrpSpPr>
          <p:cNvPr id="145" name="Google Shape;145;p23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46" name="Google Shape;146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rozo de cinta adhesiva que pega una nota a la diapositiva" id="147" name="Google Shape;147;p23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3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>
                  <a:solidFill>
                    <a:srgbClr val="F29518"/>
                  </a:solidFill>
                  <a:latin typeface="Raleway"/>
                  <a:ea typeface="Raleway"/>
                  <a:cs typeface="Raleway"/>
                  <a:sym typeface="Raleway"/>
                </a:rPr>
                <a:t>Important</a:t>
              </a:r>
              <a:endParaRPr b="1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No es tracta de que hi hagi un equip guanyador sinó recopilar tota la informació a un lloc únic.</a:t>
              </a:r>
              <a:endPara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260850" y="205800"/>
            <a:ext cx="8622300" cy="4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29518"/>
                </a:solidFill>
              </a:rPr>
              <a:t>Com fer un bon logo</a:t>
            </a:r>
            <a:endParaRPr>
              <a:solidFill>
                <a:srgbClr val="F2951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s"/>
              <a:t>“</a:t>
            </a:r>
            <a:r>
              <a:rPr lang="es"/>
              <a:t>4” consells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b="0" lang="es" sz="2400"/>
              <a:t>Iconogràfic o Tipogràfic</a:t>
            </a:r>
            <a:endParaRPr b="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s" sz="2400"/>
              <a:t>Reconeixible/Original (diferent de la competència)</a:t>
            </a:r>
            <a:endParaRPr b="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s" sz="2400"/>
              <a:t>Llegible</a:t>
            </a:r>
            <a:endParaRPr b="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s" sz="2400"/>
              <a:t>Reductible i Escalable</a:t>
            </a:r>
            <a:endParaRPr b="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s" sz="2400"/>
              <a:t>Representable</a:t>
            </a:r>
            <a:endParaRPr b="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s" sz="2400"/>
              <a:t>Pregnancia (que se pugui dictar per telèfon)</a:t>
            </a:r>
            <a:endParaRPr b="0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0" lang="es" sz="2400"/>
              <a:t>Simple i senzill</a:t>
            </a:r>
            <a:endParaRPr b="0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850" y="472050"/>
            <a:ext cx="101917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7850" y="672075"/>
            <a:ext cx="10858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9975" y="152400"/>
            <a:ext cx="12001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850" y="2162175"/>
            <a:ext cx="24955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2162175"/>
            <a:ext cx="280035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675" y="3373575"/>
            <a:ext cx="22479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29350" y="3464063"/>
            <a:ext cx="149542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78800" y="3483125"/>
            <a:ext cx="1276350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50" y="498850"/>
            <a:ext cx="12573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4700" y="498850"/>
            <a:ext cx="170497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7250" y="2884050"/>
            <a:ext cx="159067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438" y="2455425"/>
            <a:ext cx="174307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3075" y="498850"/>
            <a:ext cx="17145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6500" y="2080300"/>
            <a:ext cx="32385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13075" y="3188850"/>
            <a:ext cx="1086825" cy="10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9518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zo de cinta adhesiva que pega una nota a la diapositiva" id="182" name="Google Shape;182;p27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Exercici LOGO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p27"/>
          <p:cNvSpPr txBox="1"/>
          <p:nvPr>
            <p:ph idx="4294967295" type="body"/>
          </p:nvPr>
        </p:nvSpPr>
        <p:spPr>
          <a:xfrm>
            <a:off x="2855550" y="1377475"/>
            <a:ext cx="35790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Objectiu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: Crear el logo de l’empresa i nom.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Enquadrament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:  Atendre la creativitat individual per després unir-la a la creativitat grupal. Inspiració i imaginació al Poder! Ens divertim!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Exercici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’: Tenint en compte les qüestions que hem vist de Com ha de ser un logo, dibuixa amb pinzell i colors com seria el logo que tu faries? Quins color empraràs? Quina icona el representa? És senzill i simple? Afegeix el nom de l’empresa a devora del logo. </a:t>
            </a:r>
            <a:endParaRPr b="1"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9518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zo de cinta adhesiva que pega una nota a la diapositiva" id="190" name="Google Shape;190;p28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>
            <p:ph idx="4294967295" type="body"/>
          </p:nvPr>
        </p:nvSpPr>
        <p:spPr>
          <a:xfrm>
            <a:off x="2782500" y="777850"/>
            <a:ext cx="35790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En haver acabat, tria un company,  i regala-li el teu dibuix,  i explica-li tot el que has dibuixat i el perquè del nom i el dibuix.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Ara posem tots els dibuixos (sense nom) a la paret. Votam amb un post it  el logo  que més ens agrada llevat del nostro. Entre tots decidim com serà el nostre logo definitiu i li acabem de donar forma si volem ajuntar varis. El mestre sempre té la darrera paraula.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Material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: post its, retoladors de colors, pintura plàstica per pintar, pinzells, cartolines, paper rentamans, tisores.</a:t>
            </a:r>
            <a:endParaRPr b="1"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260850" y="205800"/>
            <a:ext cx="8622300" cy="4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29518"/>
                </a:solidFill>
              </a:rPr>
              <a:t>Model d’acta fundacional</a:t>
            </a:r>
            <a:endParaRPr>
              <a:solidFill>
                <a:srgbClr val="F2951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/>
              <a:t>“ la partida de naixement de l’empresa”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2146225"/>
            <a:ext cx="8341525" cy="28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/>
        </p:nvSpPr>
        <p:spPr>
          <a:xfrm>
            <a:off x="1039350" y="2363950"/>
            <a:ext cx="7275900" cy="18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rPr>
              <a:t>MODEL</a:t>
            </a:r>
            <a:endParaRPr b="1" sz="2800">
              <a:solidFill>
                <a:srgbClr val="F2951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A continuació emplenarem l’Acta Fundacional:</a:t>
            </a:r>
            <a:endParaRPr b="1" sz="2000">
              <a:solidFill>
                <a:srgbClr val="35353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A ........................................ , a les ........... hores del dia............de...........................de 20 ..... , compareixen les persones ressenyades a continuació, com a socis promotors, a l’objecte de constituir una cooperativa.</a:t>
            </a:r>
            <a:endParaRPr b="1">
              <a:solidFill>
                <a:srgbClr val="35353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260850" y="205800"/>
            <a:ext cx="8622300" cy="4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Model d’estatuts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/>
              <a:t>normes redactades pels socis per organitzar el funcionament intern de l’empresa i els drets i obligacions de tots els socis</a:t>
            </a:r>
            <a:endParaRPr sz="2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50" y="520550"/>
            <a:ext cx="8509251" cy="42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/>
          <p:nvPr/>
        </p:nvSpPr>
        <p:spPr>
          <a:xfrm>
            <a:off x="853050" y="858175"/>
            <a:ext cx="75954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MODEL</a:t>
            </a:r>
            <a:endParaRPr b="1" sz="2800">
              <a:solidFill>
                <a:srgbClr val="F4652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La societat es denominarà ” ……………………………………………………………., S.Coop.”, Durada. La societat tindrà una durada de ………, o caràcter indefinit, i s’iniciaran les operacions el dia en el qual s’atorgui l’escriptura de constitució. Domicili social. El domicili social està situat a ……………………………………. , carrer ……………………………………. número ……………………………………. pis ……………………………………. , per ser aquest el lloc on radiquen la seva efectiva direcció i administració. Àmbit territorial. L’àmbit territorial d’activitat de la Societat Cooperativa és ……………………………………. (Localitats, municipis, províncies, comunitats autònomes, ……………………………………. ) Objecte social. La Cooperativa tindrà com a objecte social……………………………………. (Descriure les activitats que la integren, de manera succinta i concreta, tenint en compte la classe de cooperativa de què es tracti) Adquisició de la condició de soci Són socis els promotors d’aquesta Cooperativa que consten com a tals en l’escriptura de constitució. Obligacions dels socis. Els  socis estan obligats a:</a:t>
            </a:r>
            <a:endParaRPr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9518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zo de cinta adhesiva que pega una nota a la diapositiva" id="79" name="Google Shape;79;p14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>
            <p:ph idx="4294967295" type="body"/>
          </p:nvPr>
        </p:nvSpPr>
        <p:spPr>
          <a:xfrm>
            <a:off x="2842225" y="929625"/>
            <a:ext cx="3579000" cy="36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latin typeface="Raleway"/>
                <a:ea typeface="Raleway"/>
                <a:cs typeface="Raleway"/>
                <a:sym typeface="Raleway"/>
              </a:rPr>
              <a:t>ENQUADRAMENT ETAPA 3:</a:t>
            </a:r>
            <a:endParaRPr sz="15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rgbClr val="F29518"/>
              </a:buClr>
              <a:buSzPts val="1400"/>
              <a:buFont typeface="Raleway"/>
              <a:buChar char="➔"/>
            </a:pPr>
            <a:r>
              <a:rPr b="1" lang="es" sz="1200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rPr>
              <a:t>Donar el 100%,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ara és el moment de mostrar el màxim interès.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29518"/>
              </a:buClr>
              <a:buSzPts val="1400"/>
              <a:buFont typeface="Raleway"/>
              <a:buChar char="➔"/>
            </a:pPr>
            <a:r>
              <a:rPr b="1" lang="es" sz="1200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rPr>
              <a:t>Paciència,</a:t>
            </a:r>
            <a:r>
              <a:rPr lang="es" sz="1200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 vegades apareixen conceptes avorrits.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29518"/>
              </a:buClr>
              <a:buSzPts val="1400"/>
              <a:buFont typeface="Raleway"/>
              <a:buChar char="➔"/>
            </a:pPr>
            <a:r>
              <a:rPr b="1" lang="es" sz="1200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rPr>
              <a:t>Atenció,</a:t>
            </a:r>
            <a:r>
              <a:rPr lang="es" sz="1200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al llarg termini el que podràs veure aquí et pot servir per a la  resta de la teva vida.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29518"/>
              </a:buClr>
              <a:buSzPts val="1400"/>
              <a:buFont typeface="Raleway"/>
              <a:buChar char="➔"/>
            </a:pPr>
            <a:r>
              <a:rPr b="1" lang="es" sz="1200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rPr>
              <a:t>Visió de futur,</a:t>
            </a:r>
            <a:r>
              <a:rPr b="1" lang="es" sz="12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utilitat màxima en el teu projecte individual professional com a emprenedor o intraemprenadora.</a:t>
            </a:r>
            <a:endParaRPr b="1"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260850" y="205800"/>
            <a:ext cx="8622300" cy="4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29518"/>
                </a:solidFill>
              </a:rPr>
              <a:t>Elaboració d’un mini canvas de la cooperativa</a:t>
            </a:r>
            <a:endParaRPr>
              <a:solidFill>
                <a:srgbClr val="F2951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/>
              <a:t>és l’eina que ens ajuda a </a:t>
            </a:r>
            <a:endParaRPr sz="280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800"/>
              <a:t>clarificar el nostre negoci</a:t>
            </a:r>
            <a:endParaRPr sz="2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950" y="2186200"/>
            <a:ext cx="3645575" cy="273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/>
          <p:nvPr>
            <p:ph type="title"/>
          </p:nvPr>
        </p:nvSpPr>
        <p:spPr>
          <a:xfrm>
            <a:off x="260850" y="205800"/>
            <a:ext cx="8622300" cy="4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pic>
        <p:nvPicPr>
          <p:cNvPr id="221" name="Google Shape;2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00" y="215425"/>
            <a:ext cx="8206825" cy="471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/>
        </p:nvSpPr>
        <p:spPr>
          <a:xfrm>
            <a:off x="693125" y="867000"/>
            <a:ext cx="3451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quin producte o servei conforma la nostra oferta, quines són les principals característiques, </a:t>
            </a: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quines necessitats cobreix o quin valor diferencial aporta 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respecte a altres ofertes que satisfan les mateixes necessitats o similars.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4572000" y="810900"/>
            <a:ext cx="3898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 quin segment o segments de població va dirigida la nostra oferta, quin tipus de clients cobreixen una necessitat amb el nostre producte o servei. Aquesta descripció es pot realitzar en base a diferents característiques: demogràfiques (</a:t>
            </a:r>
            <a:r>
              <a:rPr b="1" lang="es" sz="10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edat, gènere, lloc de residència</a:t>
            </a:r>
            <a:r>
              <a:rPr lang="es" sz="10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, etc.), socioeconòmiques (</a:t>
            </a:r>
            <a:r>
              <a:rPr b="1" lang="es" sz="10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ingressos econòmics, nivell d’estudis</a:t>
            </a:r>
            <a:r>
              <a:rPr lang="es" sz="10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, etc.), </a:t>
            </a:r>
            <a:r>
              <a:rPr b="1" lang="es" sz="10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perfils culturals o de consum, o segons les necessitats a cobrir. 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716150" y="2759175"/>
            <a:ext cx="35979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a través de quins mitjans s’arriba als clients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com distribuïm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els nostres productes, quin punt de contacte utilitzem per oferir els nostres serveis. 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4639550" y="2871600"/>
            <a:ext cx="35979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quin </a:t>
            </a: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tipus de relació establim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amb els nostres clients i, a través de quins mitjans, </a:t>
            </a: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com els comunicam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la nostra proposta, </a:t>
            </a: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com intentam captar nous clients o fidelitzar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aquells que ja ho són.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9518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zo de cinta adhesiva que pega una nota a la diapositiva" id="231" name="Google Shape;231;p34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 txBox="1"/>
          <p:nvPr/>
        </p:nvSpPr>
        <p:spPr>
          <a:xfrm>
            <a:off x="2855550" y="112714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Exercici PINTAM MINI CANVAS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3" name="Google Shape;233;p34"/>
          <p:cNvSpPr txBox="1"/>
          <p:nvPr>
            <p:ph idx="4294967295" type="body"/>
          </p:nvPr>
        </p:nvSpPr>
        <p:spPr>
          <a:xfrm>
            <a:off x="2855550" y="1577350"/>
            <a:ext cx="3579000" cy="30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Objetiu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: Fer el mini canvas de l’empresa cooperativa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Enquadrament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: Treballem per grups, ambient distendit, ajuntem el coneixement propi amb el del grup. La nostra veu importa i molt. Respectam el torn de paraula.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Exercici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: Farem grups de 5 novament, amb cercles, asseguts en terra amb cartolines, pintures, pinzells, bolis i post its.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L’exercici consisteix en definir cada punt amb dibuixos + texte.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9518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200" y="162725"/>
            <a:ext cx="8234950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zo de cinta adhesiva que pega una nota a la diapositiva" id="239" name="Google Shape;239;p35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5"/>
          <p:cNvSpPr txBox="1"/>
          <p:nvPr/>
        </p:nvSpPr>
        <p:spPr>
          <a:xfrm>
            <a:off x="1332750" y="1000250"/>
            <a:ext cx="6902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Treballem cada punt del quadre. Ens pot ajudar fer-nos aquestes preguntes: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rPr>
              <a:t>PRODUCTE/SERVEI</a:t>
            </a:r>
            <a:endParaRPr b="1">
              <a:solidFill>
                <a:srgbClr val="F2951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Principals característiques del nostre producte/servei. Com és?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Quines necessitats cobreix?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Quin valor diferencial aporta respecte a altres que ja existeixen?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rPr>
              <a:t>CLIENTS</a:t>
            </a:r>
            <a:endParaRPr b="1">
              <a:solidFill>
                <a:srgbClr val="F2951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Quin tipus de client és el nostre segons caracerístiques demogràfiques? Quina edat té? Quin gènere? Quin lloc de residència?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Quin tipus de client és el nostre segons característiques socioeconòmiques?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Quins ingressos té? Quin perfil cultural té?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Quin hàbit de consum té?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Quines necessitats ha de cobrir?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9518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200" y="162725"/>
            <a:ext cx="8234950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zo de cinta adhesiva que pega una nota a la diapositiva" id="246" name="Google Shape;246;p36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6"/>
          <p:cNvSpPr txBox="1"/>
          <p:nvPr/>
        </p:nvSpPr>
        <p:spPr>
          <a:xfrm>
            <a:off x="1332750" y="1000250"/>
            <a:ext cx="6902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rPr>
              <a:t>CANAL</a:t>
            </a:r>
            <a:endParaRPr b="1">
              <a:solidFill>
                <a:srgbClr val="F2951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Com distribuïm el nostre producte/servei?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Quin punt de contacte utilitzem per oferir els nostres serveis?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rPr>
              <a:t>RELACIÓ</a:t>
            </a:r>
            <a:endParaRPr b="1">
              <a:solidFill>
                <a:srgbClr val="F2951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Quin tipus de relació establim amb els nostres clients?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A través de quins mitjans ens comuniquem amb ells?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Com intentem captar nous clients?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Com intentem que siguin fidels i repeteixin amb nosaltres?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Cada grup presenta el seu mini canvas i després amb grup anam triant els que més defineixen el nostre negoci i ho retallem i aferrem a un nou mini canvas grupal. Ho podem fer enterra tots en cercle i anam montant el mini canvas gegant.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title"/>
          </p:nvPr>
        </p:nvSpPr>
        <p:spPr>
          <a:xfrm>
            <a:off x="260850" y="205800"/>
            <a:ext cx="8622300" cy="4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pic>
        <p:nvPicPr>
          <p:cNvPr id="253" name="Google Shape;2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00" y="215425"/>
            <a:ext cx="8206825" cy="47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/>
          <p:nvPr>
            <p:ph type="title"/>
          </p:nvPr>
        </p:nvSpPr>
        <p:spPr>
          <a:xfrm>
            <a:off x="260849" y="31240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29518"/>
                </a:solidFill>
              </a:rPr>
              <a:t>Creant el model econòmic</a:t>
            </a:r>
            <a:endParaRPr>
              <a:solidFill>
                <a:srgbClr val="F29518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pic>
        <p:nvPicPr>
          <p:cNvPr id="259" name="Google Shape;2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25" y="1098575"/>
            <a:ext cx="8622300" cy="40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 txBox="1"/>
          <p:nvPr/>
        </p:nvSpPr>
        <p:spPr>
          <a:xfrm>
            <a:off x="599850" y="1391625"/>
            <a:ext cx="7382100" cy="3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Raleway"/>
              <a:buChar char="-"/>
            </a:pPr>
            <a:r>
              <a:rPr b="1" lang="es" sz="17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Primer punt:</a:t>
            </a:r>
            <a:r>
              <a:rPr lang="es" sz="17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Recordar el punt on estem i cap on anem.</a:t>
            </a:r>
            <a:endParaRPr sz="17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Raleway"/>
              <a:buChar char="-"/>
            </a:pPr>
            <a:r>
              <a:rPr b="1" lang="es" sz="17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Segon punt:</a:t>
            </a:r>
            <a:r>
              <a:rPr lang="es" sz="17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Recopilar el màxim d’informació sobre els quatre punts del mini canvas i revisar els elements crítics.</a:t>
            </a:r>
            <a:endParaRPr sz="17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Raleway"/>
              <a:buChar char="-"/>
            </a:pPr>
            <a:r>
              <a:rPr b="1" lang="es" sz="17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Tercer punt:</a:t>
            </a:r>
            <a:r>
              <a:rPr lang="es" sz="17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Llistat per començar a considerar els recursos .necessaris per començar a implantar el projecte i fer-ho sostenible en el mercat.</a:t>
            </a:r>
            <a:endParaRPr sz="17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Raleway"/>
              <a:buChar char="-"/>
            </a:pPr>
            <a:r>
              <a:rPr b="1" lang="es" sz="17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Quart punt:</a:t>
            </a:r>
            <a:r>
              <a:rPr lang="es" sz="17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 Costos i ingressos del quatre punts: producte/servei, clients, canal i relació. Això serà el nostre model econòmic.</a:t>
            </a:r>
            <a:endParaRPr sz="1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"/>
          <p:cNvSpPr txBox="1"/>
          <p:nvPr>
            <p:ph type="title"/>
          </p:nvPr>
        </p:nvSpPr>
        <p:spPr>
          <a:xfrm>
            <a:off x="260849" y="31240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/>
              <a:t>VIDEO SUPER IMPORTANT!</a:t>
            </a:r>
            <a:endParaRPr sz="3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pic>
        <p:nvPicPr>
          <p:cNvPr id="266" name="Google Shape;2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4750" y="1665675"/>
            <a:ext cx="4384051" cy="20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 txBox="1"/>
          <p:nvPr/>
        </p:nvSpPr>
        <p:spPr>
          <a:xfrm>
            <a:off x="2725800" y="2364575"/>
            <a:ext cx="36924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EducaixaTV . 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Modelo Económico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200" u="sng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https://youtu.be/pdoIO54hvTY</a:t>
            </a:r>
            <a:endParaRPr sz="17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9518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00" y="101025"/>
            <a:ext cx="8688000" cy="497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zo de cinta adhesiva que pega una nota a la diapositiva" id="273" name="Google Shape;273;p40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-25924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 txBox="1"/>
          <p:nvPr/>
        </p:nvSpPr>
        <p:spPr>
          <a:xfrm>
            <a:off x="1286200" y="476575"/>
            <a:ext cx="69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Exercici MODEL ECONÒMIC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5" name="Google Shape;275;p40"/>
          <p:cNvSpPr txBox="1"/>
          <p:nvPr>
            <p:ph idx="4294967295" type="body"/>
          </p:nvPr>
        </p:nvSpPr>
        <p:spPr>
          <a:xfrm>
            <a:off x="1199500" y="1239175"/>
            <a:ext cx="7089000" cy="36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Exercici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: 1 voluntari per escriure + 1 voluntari moderador del temps. Es tracta de fer el que proposa el video anterior: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Preguntar-se: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Quin són els elements crítics dels 4 punts del mini canvas?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Com li donarem solució a aquest punts crítics?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Quin és el llistat de recursos necessaris per començar a implantar el projecte i fer-ho possible al mercat?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I anar omplint la plantilla del mini canvas amb els costos/ingressos (emprar retoladors verd per ingressos i vermells per costos i negre pels anunciats).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Material</a:t>
            </a: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: Papel d’embalar  blanc, 4 retoladors negres molt gruixuts, 4 retoladors vermells molt gruixuts i 4 retoladors verds molt gruixuts.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Quan acabem ja tenim el nostre model econòmic! Enhorabona!</a:t>
            </a:r>
            <a:endParaRPr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20 at 9.47.21 AM.png" id="280" name="Google Shape;280;p41"/>
          <p:cNvPicPr preferRelativeResize="0"/>
          <p:nvPr/>
        </p:nvPicPr>
        <p:blipFill rotWithShape="1">
          <a:blip r:embed="rId3">
            <a:alphaModFix/>
          </a:blip>
          <a:srcRect b="0" l="4413" r="4404" t="0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1"/>
          <p:cNvSpPr txBox="1"/>
          <p:nvPr>
            <p:ph type="title"/>
          </p:nvPr>
        </p:nvSpPr>
        <p:spPr>
          <a:xfrm>
            <a:off x="229800" y="419000"/>
            <a:ext cx="8431800" cy="17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/>
              <a:t>Ara només queda entre tots definir un SLOGAN i ja estem preparats per a la següent etapa!</a:t>
            </a:r>
            <a:endParaRPr sz="3400"/>
          </a:p>
        </p:txBody>
      </p:sp>
      <p:grpSp>
        <p:nvGrpSpPr>
          <p:cNvPr id="282" name="Google Shape;282;p41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283" name="Google Shape;283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rozo de cinta adhesiva que pega una nota a la diapositiva" id="284" name="Google Shape;284;p41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41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">
                  <a:solidFill>
                    <a:srgbClr val="F29518"/>
                  </a:solidFill>
                  <a:latin typeface="Raleway"/>
                  <a:ea typeface="Raleway"/>
                  <a:cs typeface="Raleway"/>
                  <a:sym typeface="Raleway"/>
                </a:rPr>
                <a:t>Resultats</a:t>
              </a:r>
              <a:endParaRPr b="1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J</a:t>
              </a: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a tenim el nom+logo+acta+estatuts+</a:t>
              </a:r>
              <a:endPara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mini canvas+model econòmic</a:t>
              </a:r>
              <a:endPara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Quina feina més ben feta atl·lotets i atl·lotetes!!!</a:t>
              </a:r>
              <a:endPara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86" name="Google Shape;286;p41"/>
          <p:cNvSpPr txBox="1"/>
          <p:nvPr/>
        </p:nvSpPr>
        <p:spPr>
          <a:xfrm>
            <a:off x="2825150" y="3585325"/>
            <a:ext cx="733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Lato"/>
                <a:ea typeface="Lato"/>
                <a:cs typeface="Lato"/>
                <a:sym typeface="Lato"/>
              </a:rPr>
              <a:t> i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29518"/>
                </a:solidFill>
              </a:rPr>
              <a:t>Objectius</a:t>
            </a:r>
            <a:endParaRPr>
              <a:solidFill>
                <a:srgbClr val="F29518"/>
              </a:solidFill>
            </a:endParaRPr>
          </a:p>
          <a:p>
            <a:pPr indent="-3683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0" lang="es" sz="2200"/>
              <a:t>Les formes jurídiques bàsiques</a:t>
            </a:r>
            <a:endParaRPr b="0" sz="2200"/>
          </a:p>
          <a:p>
            <a: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s" sz="2200"/>
              <a:t>Veure com </a:t>
            </a:r>
            <a:r>
              <a:rPr lang="es" sz="2200"/>
              <a:t>funciona</a:t>
            </a:r>
            <a:r>
              <a:rPr b="0" lang="es" sz="2200"/>
              <a:t> una cooperativa</a:t>
            </a:r>
            <a:endParaRPr b="0" sz="2200"/>
          </a:p>
          <a:p>
            <a: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s" sz="2200"/>
              <a:t>La importància del </a:t>
            </a:r>
            <a:r>
              <a:rPr lang="es" sz="2200"/>
              <a:t>logo</a:t>
            </a:r>
            <a:endParaRPr sz="2200"/>
          </a:p>
          <a:p>
            <a: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s" sz="2200"/>
              <a:t>Els </a:t>
            </a:r>
            <a:r>
              <a:rPr lang="es" sz="2200"/>
              <a:t>models</a:t>
            </a:r>
            <a:r>
              <a:rPr b="0" lang="es" sz="2200"/>
              <a:t> d’acta i estatuts per a donar d’alta</a:t>
            </a:r>
            <a:endParaRPr b="0" sz="2200"/>
          </a:p>
          <a:p>
            <a: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s" sz="2200"/>
              <a:t>Com elaborar el nostre </a:t>
            </a:r>
            <a:r>
              <a:rPr lang="es" sz="2200"/>
              <a:t>mini canvas</a:t>
            </a:r>
            <a:endParaRPr sz="2200"/>
          </a:p>
          <a:p>
            <a: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0" lang="es" sz="2200"/>
              <a:t>Reforçar la importància de superar les traves, el treball en equip i la confiança amb els demés.</a:t>
            </a:r>
            <a:endParaRPr b="0" sz="3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Què farem</a:t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447975" y="2061900"/>
            <a:ext cx="24771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800"/>
              <a:t>Constitució d’una empresa cooperativa</a:t>
            </a:r>
            <a:endParaRPr b="0" sz="1400"/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s" sz="1400"/>
              <a:t>Exer</a:t>
            </a:r>
            <a:r>
              <a:rPr b="0" lang="es" sz="1400"/>
              <a:t>cici 5’x7+Exercici logo+Exercici acta+estatuts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3286625" y="2061900"/>
            <a:ext cx="25533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Elaboració d’un mini canvas</a:t>
            </a:r>
            <a:endParaRPr b="0" sz="1100">
              <a:solidFill>
                <a:srgbClr val="666666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0" lang="es" sz="1400"/>
              <a:t>Exercici pintem mini canvas+Exercici model econòmic</a:t>
            </a:r>
            <a:endParaRPr b="0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29518"/>
                </a:solidFill>
              </a:rPr>
              <a:t>Constitució d’una empresa cooperativa</a:t>
            </a:r>
            <a:endParaRPr>
              <a:solidFill>
                <a:srgbClr val="F29518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s" sz="2200"/>
              <a:t>Quin és la forma jurídica idònia per al nostre negoci?</a:t>
            </a:r>
            <a:endParaRPr b="0" sz="2200"/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s" sz="2200"/>
              <a:t>Segons el número de socis: </a:t>
            </a:r>
            <a:endParaRPr b="0" sz="2200"/>
          </a:p>
          <a:p>
            <a:pPr indent="-368300" lvl="0" marL="457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b="0" lang="es" sz="2200"/>
              <a:t>Un, autònom					- Varis, societat</a:t>
            </a:r>
            <a:endParaRPr b="0" sz="3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s" sz="2200"/>
              <a:t>Segons la responsabilitat sobre els deutes:</a:t>
            </a:r>
            <a:endParaRPr b="0" sz="2200"/>
          </a:p>
          <a:p>
            <a:pPr indent="-368300" lvl="0" marL="457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b="0" lang="es" sz="2200"/>
              <a:t>Al cas d’autònoms, Cau sobre els béns dels socis.</a:t>
            </a:r>
            <a:endParaRPr b="0" sz="2200"/>
          </a:p>
          <a:p>
            <a:pPr indent="-3683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b="0" lang="es" sz="2200"/>
              <a:t>Al cas de les societats, Cau sobre el Capital de l’Empresa.</a:t>
            </a:r>
            <a:endParaRPr b="0" sz="3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s" sz="2200"/>
              <a:t>Segons els impostos o fiscalitat:</a:t>
            </a:r>
            <a:endParaRPr b="0" sz="2200"/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sz="2200"/>
          </a:p>
          <a:p>
            <a:pPr indent="-368300" lvl="0" marL="457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b="0" lang="es" sz="2200"/>
              <a:t>Els autònoms paguen del 18 al 48% dels beneficis anuals (IRPF).</a:t>
            </a:r>
            <a:endParaRPr b="0" sz="2200"/>
          </a:p>
          <a:p>
            <a:pPr indent="-3683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b="0" lang="es" sz="2200"/>
              <a:t>Les societats paguen del 30 al 35% dels beneficis anuals  (Impost de Societats).</a:t>
            </a:r>
            <a:endParaRPr b="0" sz="2200"/>
          </a:p>
          <a:p>
            <a:pPr indent="0" lvl="0" marL="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s" sz="2200"/>
              <a:t>Nota: Si paguen més de 40.000 euros de beneficis anuals convé Societat.</a:t>
            </a:r>
            <a:endParaRPr b="0"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4800900" y="0"/>
            <a:ext cx="4343100" cy="499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s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Té ajuts i subvencions</a:t>
            </a:r>
            <a:endParaRPr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s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Avantatges fiscals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s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S’autoregula (calendari laboral, vacances…)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s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Cada soci aporta el mateix capital social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s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Els beneficis es reperteixes segons el treball, no el capital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s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Els socis han d’estar d’alta al RGSS o RAutòmos, tots al mateix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s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 contribueix al desenvolupament </a:t>
            </a:r>
            <a:r>
              <a:rPr lang="es" sz="1800">
                <a:latin typeface="Raleway"/>
                <a:ea typeface="Raleway"/>
                <a:cs typeface="Raleway"/>
                <a:sym typeface="Raleway"/>
              </a:rPr>
              <a:t>local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88" y="2496117"/>
            <a:ext cx="2212050" cy="250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511375" y="152400"/>
            <a:ext cx="9982258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540450" y="422325"/>
            <a:ext cx="30000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3400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rPr>
              <a:t>Com és una cooperativa</a:t>
            </a:r>
            <a:r>
              <a:rPr lang="e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8" name="Google Shape;118;p20"/>
          <p:cNvGrpSpPr/>
          <p:nvPr/>
        </p:nvGrpSpPr>
        <p:grpSpPr>
          <a:xfrm>
            <a:off x="-118046" y="3121971"/>
            <a:ext cx="1813217" cy="1737897"/>
            <a:chOff x="6803275" y="395363"/>
            <a:chExt cx="2212050" cy="2537076"/>
          </a:xfrm>
        </p:grpSpPr>
        <p:pic>
          <p:nvPicPr>
            <p:cNvPr id="119" name="Google Shape;119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rozo de cinta adhesiva que pega una nota a la diapositiva" id="120" name="Google Shape;120;p20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20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s">
                  <a:solidFill>
                    <a:srgbClr val="F29518"/>
                  </a:solidFill>
                  <a:latin typeface="Raleway"/>
                  <a:ea typeface="Raleway"/>
                  <a:cs typeface="Raleway"/>
                  <a:sym typeface="Raleway"/>
                </a:rPr>
                <a:t>Nota</a:t>
              </a:r>
              <a:endParaRPr b="1">
                <a:solidFill>
                  <a:srgbClr val="F29518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s" sz="1100">
                  <a:latin typeface="Raleway"/>
                  <a:ea typeface="Raleway"/>
                  <a:cs typeface="Raleway"/>
                  <a:sym typeface="Raleway"/>
                </a:rPr>
                <a:t>Podeu ampliar coneixements a</a:t>
              </a:r>
              <a:endParaRPr sz="1100"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s" sz="1100" u="sng">
                  <a:solidFill>
                    <a:schemeClr val="hlink"/>
                  </a:solidFill>
                  <a:latin typeface="Raleway"/>
                  <a:ea typeface="Raleway"/>
                  <a:cs typeface="Raleway"/>
                  <a:sym typeface="Raleway"/>
                  <a:hlinkClick r:id="rId6"/>
                </a:rPr>
                <a:t>https://uctaib.coop/</a:t>
              </a:r>
              <a:endParaRPr sz="1100"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100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endParaRPr b="1" sz="1100">
                <a:solidFill>
                  <a:srgbClr val="F46524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9518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00" y="325462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zo de cinta adhesiva que pega una nota a la diapositiva" id="127" name="Google Shape;127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577975" y="754872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Exercici 5’x 7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21"/>
          <p:cNvSpPr txBox="1"/>
          <p:nvPr>
            <p:ph idx="4294967295" type="body"/>
          </p:nvPr>
        </p:nvSpPr>
        <p:spPr>
          <a:xfrm>
            <a:off x="577975" y="1377475"/>
            <a:ext cx="35790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Objectiu: Integrar característiques de la nostra cooperativa. 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Enquadrament:  Treballar en un mini grup pel bé del grup gran. Respectem els temps que marca l’exercici. Presentem amb interès la nostra feina i escoltem amb el mateix interès la feina dels demés.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Exercici 5’x7: Ens posem en cercles de 5 persones. 1 voluntari per fer seguiment del temps; destinam 5’ a llegir les preguntes individualment. </a:t>
            </a:r>
            <a:endParaRPr b="1"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000" y="460987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>
            <p:ph idx="4294967295" type="body"/>
          </p:nvPr>
        </p:nvSpPr>
        <p:spPr>
          <a:xfrm>
            <a:off x="5092800" y="1070525"/>
            <a:ext cx="35790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Després les anam contestant en grup. 1 voluntari per escriure les respostes consensuades. Important: controlar el temps de cada pregunta! Consell: si discutim una resposta més de 2 minuts ho deixem anar i qualcú cedeix per tal de tirar endavant amb l’exercici. No oblideu respectar el torn de paraula.</a:t>
            </a:r>
            <a:endParaRPr sz="12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t/>
            </a:r>
            <a:endParaRPr b="1" sz="110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