
<file path=[Content_Types].xml><?xml version="1.0" encoding="utf-8"?>
<Types xmlns="http://schemas.openxmlformats.org/package/2006/content-types">
  <Default Extension="fntdata" ContentType="application/x-fontdata"/>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1" r:id="rId7"/>
  </p:sldIdLst>
  <p:notesMasterIdLst>
    <p:notesMasterId r:id="rId8"/>
  </p:notesMasterIdLst>
  <p:sldSz cx="14630400" cy="8229600"/>
  <p:notesSz cx="8229600" cy="14630400"/>
  <p:embeddedFontLst>
    <p:embeddedFont>
      <p:font typeface="Fraunces Extra Bold"/>
      <p:regular r:id="rId13"/>
    </p:embeddedFont>
    <p:embeddedFont>
      <p:font typeface="Fraunces Extra Bold"/>
      <p:regular r:id="rId14"/>
    </p:embeddedFont>
    <p:embeddedFont>
      <p:font typeface="Nobile"/>
      <p:regular r:id="rId15"/>
    </p:embeddedFont>
    <p:embeddedFont>
      <p:font typeface="Nobile"/>
      <p:regular r:id="rId16"/>
    </p:embeddedFont>
    <p:embeddedFont>
      <p:font typeface="Nobile"/>
      <p:regular r:id="rId17"/>
    </p:embeddedFont>
    <p:embeddedFont>
      <p:font typeface="Nobile"/>
      <p:regular r:id="rId18"/>
    </p:embeddedFont>
  </p:embeddedFon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esProps" Target="presProps.xml"/><Relationship Id="rId10" Type="http://schemas.openxmlformats.org/officeDocument/2006/relationships/viewProps" Target="viewProps.xml"/><Relationship Id="rId11" Type="http://schemas.openxmlformats.org/officeDocument/2006/relationships/theme" Target="theme/theme1.xml"/><Relationship Id="rId12" Type="http://schemas.openxmlformats.org/officeDocument/2006/relationships/tableStyles" Target="tableStyles.xml"/><Relationship Id="rId13" Type="http://schemas.openxmlformats.org/officeDocument/2006/relationships/font" Target="fonts/font1.fntdata"/><Relationship Id="rId14" Type="http://schemas.openxmlformats.org/officeDocument/2006/relationships/font" Target="fonts/font2.fntdata"/><Relationship Id="rId15" Type="http://schemas.openxmlformats.org/officeDocument/2006/relationships/font" Target="fonts/font3.fntdata"/><Relationship Id="rId16" Type="http://schemas.openxmlformats.org/officeDocument/2006/relationships/font" Target="fonts/font4.fntdata"/><Relationship Id="rId17" Type="http://schemas.openxmlformats.org/officeDocument/2006/relationships/font" Target="fonts/font5.fntdata"/><Relationship Id="rId18" Type="http://schemas.openxmlformats.org/officeDocument/2006/relationships/font" Target="fonts/font6.fntdata"/></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2-1.png"/><Relationship Id="rId3"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3-1.png"/><Relationship Id="rId3"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4-1.png"/><Relationship Id="rId3"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5-1.png"/><Relationship Id="rId3"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6-1.png"/><Relationship Id="rId3"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7-1.png"/><Relationship Id="rId3"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DEEEE1"/>
          </a:solidFill>
          <a:ln/>
        </p:spPr>
      </p:sp>
      <p:sp>
        <p:nvSpPr>
          <p:cNvPr id="3" name="Shape 1"/>
          <p:cNvSpPr/>
          <p:nvPr/>
        </p:nvSpPr>
        <p:spPr>
          <a:xfrm>
            <a:off x="0" y="0"/>
            <a:ext cx="14630400" cy="8229600"/>
          </a:xfrm>
          <a:prstGeom prst="rect">
            <a:avLst/>
          </a:prstGeom>
          <a:solidFill>
            <a:srgbClr val="FAFFFA"/>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2.xml"/><Relationship Id="rId5"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4.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Text 0"/>
          <p:cNvSpPr/>
          <p:nvPr/>
        </p:nvSpPr>
        <p:spPr>
          <a:xfrm>
            <a:off x="762833" y="599361"/>
            <a:ext cx="5448895" cy="681157"/>
          </a:xfrm>
          <a:prstGeom prst="rect">
            <a:avLst/>
          </a:prstGeom>
          <a:noFill/>
          <a:ln/>
        </p:spPr>
        <p:txBody>
          <a:bodyPr wrap="none" lIns="0" tIns="0" rIns="0" bIns="0" rtlCol="0" anchor="t"/>
          <a:lstStyle/>
          <a:p>
            <a:pPr algn="l" indent="0" marL="0">
              <a:lnSpc>
                <a:spcPts val="5350"/>
              </a:lnSpc>
              <a:buNone/>
            </a:pPr>
            <a:r>
              <a:rPr lang="en-US" sz="4250" b="1" dirty="0">
                <a:solidFill>
                  <a:srgbClr val="3B4540"/>
                </a:solidFill>
                <a:latin typeface="Fraunces Extra Bold" pitchFamily="34" charset="0"/>
                <a:ea typeface="Fraunces Extra Bold" pitchFamily="34" charset="-122"/>
                <a:cs typeface="Fraunces Extra Bold" pitchFamily="34" charset="-120"/>
              </a:rPr>
              <a:t>La Provenció</a:t>
            </a:r>
            <a:endParaRPr lang="en-US" sz="4250" dirty="0"/>
          </a:p>
        </p:txBody>
      </p:sp>
      <p:sp>
        <p:nvSpPr>
          <p:cNvPr id="3" name="Text 1"/>
          <p:cNvSpPr/>
          <p:nvPr/>
        </p:nvSpPr>
        <p:spPr>
          <a:xfrm>
            <a:off x="762833" y="1716405"/>
            <a:ext cx="13104733" cy="1394936"/>
          </a:xfrm>
          <a:prstGeom prst="rect">
            <a:avLst/>
          </a:prstGeom>
          <a:noFill/>
          <a:ln/>
        </p:spPr>
        <p:txBody>
          <a:bodyPr wrap="square" lIns="0" tIns="0" rIns="0" bIns="0" rtlCol="0" anchor="t"/>
          <a:lstStyle/>
          <a:p>
            <a:pPr algn="l" indent="0" marL="0">
              <a:lnSpc>
                <a:spcPts val="2700"/>
              </a:lnSpc>
              <a:buNone/>
            </a:pPr>
            <a:r>
              <a:rPr lang="en-US" sz="1700" dirty="0">
                <a:solidFill>
                  <a:srgbClr val="405449"/>
                </a:solidFill>
                <a:latin typeface="Nobile" pitchFamily="34" charset="0"/>
                <a:ea typeface="Nobile" pitchFamily="34" charset="-122"/>
                <a:cs typeface="Nobile" pitchFamily="34" charset="-120"/>
              </a:rPr>
              <a:t>La provenció planteja la necessitat de dotar-nos de recursos i estratègies per afrontar el conflicte de forma constructiva, sense necessitat d'arribar a crisis violentes. Podem promoure-la en grups i comunitats a partir d'estratègies diverses dirigides a potenciar el reconeixement mutu, crear mesures de confiança, facilitar una comunicació noviolenta i promoure la cooperació.</a:t>
            </a:r>
            <a:endParaRPr lang="en-US" sz="1700" dirty="0"/>
          </a:p>
        </p:txBody>
      </p:sp>
      <p:pic>
        <p:nvPicPr>
          <p:cNvPr id="4" name="Image 0" descr="preencoded.png">    </p:cNvPr>
          <p:cNvPicPr>
            <a:picLocks noChangeAspect="1"/>
          </p:cNvPicPr>
          <p:nvPr/>
        </p:nvPicPr>
        <p:blipFill>
          <a:blip r:embed="rId1"/>
          <a:stretch>
            <a:fillRect/>
          </a:stretch>
        </p:blipFill>
        <p:spPr>
          <a:xfrm>
            <a:off x="762833" y="3356491"/>
            <a:ext cx="13104733" cy="1207532"/>
          </a:xfrm>
          <a:prstGeom prst="rect">
            <a:avLst/>
          </a:prstGeom>
        </p:spPr>
      </p:pic>
      <p:pic>
        <p:nvPicPr>
          <p:cNvPr id="5" name="Image 1" descr="preencoded.png">    </p:cNvPr>
          <p:cNvPicPr>
            <a:picLocks noChangeAspect="1"/>
          </p:cNvPicPr>
          <p:nvPr/>
        </p:nvPicPr>
        <p:blipFill>
          <a:blip r:embed="rId2"/>
          <a:stretch>
            <a:fillRect/>
          </a:stretch>
        </p:blipFill>
        <p:spPr>
          <a:xfrm>
            <a:off x="762833" y="4863584"/>
            <a:ext cx="13104733" cy="1207532"/>
          </a:xfrm>
          <a:prstGeom prst="rect">
            <a:avLst/>
          </a:prstGeom>
        </p:spPr>
      </p:pic>
      <p:pic>
        <p:nvPicPr>
          <p:cNvPr id="6" name="Image 2" descr="preencoded.png">    </p:cNvPr>
          <p:cNvPicPr>
            <a:picLocks noChangeAspect="1"/>
          </p:cNvPicPr>
          <p:nvPr/>
        </p:nvPicPr>
        <p:blipFill>
          <a:blip r:embed="rId3"/>
          <a:stretch>
            <a:fillRect/>
          </a:stretch>
        </p:blipFill>
        <p:spPr>
          <a:xfrm>
            <a:off x="762833" y="6370677"/>
            <a:ext cx="13104733" cy="120753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864037" y="1899047"/>
            <a:ext cx="6951345" cy="617101"/>
          </a:xfrm>
          <a:prstGeom prst="rect">
            <a:avLst/>
          </a:prstGeom>
          <a:noFill/>
          <a:ln/>
        </p:spPr>
        <p:txBody>
          <a:bodyPr wrap="none" lIns="0" tIns="0" rIns="0" bIns="0" rtlCol="0" anchor="t"/>
          <a:lstStyle/>
          <a:p>
            <a:pPr algn="l" indent="0" marL="0">
              <a:lnSpc>
                <a:spcPts val="4850"/>
              </a:lnSpc>
              <a:buNone/>
            </a:pPr>
            <a:r>
              <a:rPr lang="en-US" sz="3850" b="1" dirty="0">
                <a:solidFill>
                  <a:srgbClr val="3B4540"/>
                </a:solidFill>
                <a:latin typeface="Fraunces Extra Bold" pitchFamily="34" charset="0"/>
                <a:ea typeface="Fraunces Extra Bold" pitchFamily="34" charset="-122"/>
                <a:cs typeface="Fraunces Extra Bold" pitchFamily="34" charset="-120"/>
              </a:rPr>
              <a:t>1. Quan aplicar aquesta eina</a:t>
            </a:r>
            <a:endParaRPr lang="en-US" sz="3850" dirty="0"/>
          </a:p>
        </p:txBody>
      </p:sp>
      <p:sp>
        <p:nvSpPr>
          <p:cNvPr id="3" name="Text 1"/>
          <p:cNvSpPr/>
          <p:nvPr/>
        </p:nvSpPr>
        <p:spPr>
          <a:xfrm>
            <a:off x="864037" y="3009900"/>
            <a:ext cx="12902327" cy="1185148"/>
          </a:xfrm>
          <a:prstGeom prst="rect">
            <a:avLst/>
          </a:prstGeom>
          <a:noFill/>
          <a:ln/>
        </p:spPr>
        <p:txBody>
          <a:bodyPr wrap="square" lIns="0" tIns="0" rIns="0" bIns="0" rtlCol="0" anchor="t"/>
          <a:lstStyle/>
          <a:p>
            <a:pPr algn="l" indent="0" marL="0">
              <a:lnSpc>
                <a:spcPts val="3100"/>
              </a:lnSpc>
              <a:buNone/>
            </a:pPr>
            <a:r>
              <a:rPr lang="en-US" sz="1900" dirty="0">
                <a:solidFill>
                  <a:srgbClr val="405449"/>
                </a:solidFill>
                <a:latin typeface="Nobile" pitchFamily="34" charset="0"/>
                <a:ea typeface="Nobile" pitchFamily="34" charset="-122"/>
                <a:cs typeface="Nobile" pitchFamily="34" charset="-120"/>
              </a:rPr>
              <a:t>La provenció és una eina molt valiosa en aquelles situacions que siguin necessari crear comunitat, ja sigui en petits grups emmarcats en institucions delimitades (associació, escola, empresa, etc.), com en barris o comunitats més àmplies.</a:t>
            </a:r>
            <a:endParaRPr lang="en-US" sz="1900" dirty="0"/>
          </a:p>
        </p:txBody>
      </p:sp>
      <p:sp>
        <p:nvSpPr>
          <p:cNvPr id="4" name="Text 2"/>
          <p:cNvSpPr/>
          <p:nvPr/>
        </p:nvSpPr>
        <p:spPr>
          <a:xfrm>
            <a:off x="864037" y="4472702"/>
            <a:ext cx="12902327" cy="1185148"/>
          </a:xfrm>
          <a:prstGeom prst="rect">
            <a:avLst/>
          </a:prstGeom>
          <a:noFill/>
          <a:ln/>
        </p:spPr>
        <p:txBody>
          <a:bodyPr wrap="square" lIns="0" tIns="0" rIns="0" bIns="0" rtlCol="0" anchor="t"/>
          <a:lstStyle/>
          <a:p>
            <a:pPr algn="l" indent="0" marL="0">
              <a:lnSpc>
                <a:spcPts val="3100"/>
              </a:lnSpc>
              <a:buNone/>
            </a:pPr>
            <a:r>
              <a:rPr lang="en-US" sz="1900" dirty="0">
                <a:solidFill>
                  <a:srgbClr val="405449"/>
                </a:solidFill>
                <a:latin typeface="Nobile" pitchFamily="34" charset="0"/>
                <a:ea typeface="Nobile" pitchFamily="34" charset="-122"/>
                <a:cs typeface="Nobile" pitchFamily="34" charset="-120"/>
              </a:rPr>
              <a:t>Tenir present la importància de la provenció també ens pot ajudar, davant de situacions de crisis en conflictes socials, a preveure i impulsar estratègies d'intervenció a mig i llarg termini per evitar noves crisi, i sobretot, per transformar el conflicte envers canvis constructius.</a:t>
            </a:r>
            <a:endParaRPr lang="en-US" sz="1900" dirty="0"/>
          </a:p>
        </p:txBody>
      </p:sp>
      <p:sp>
        <p:nvSpPr>
          <p:cNvPr id="5" name="Text 3"/>
          <p:cNvSpPr/>
          <p:nvPr/>
        </p:nvSpPr>
        <p:spPr>
          <a:xfrm>
            <a:off x="864037" y="5935504"/>
            <a:ext cx="12902327" cy="395049"/>
          </a:xfrm>
          <a:prstGeom prst="rect">
            <a:avLst/>
          </a:prstGeom>
          <a:noFill/>
          <a:ln/>
        </p:spPr>
        <p:txBody>
          <a:bodyPr wrap="none" lIns="0" tIns="0" rIns="0" bIns="0" rtlCol="0" anchor="t"/>
          <a:lstStyle/>
          <a:p>
            <a:pPr algn="l" indent="0" marL="0">
              <a:lnSpc>
                <a:spcPts val="3100"/>
              </a:lnSpc>
              <a:buNone/>
            </a:pPr>
            <a:r>
              <a:rPr lang="en-US" sz="1900" dirty="0">
                <a:solidFill>
                  <a:srgbClr val="405449"/>
                </a:solidFill>
                <a:latin typeface="Nobile" pitchFamily="34" charset="0"/>
                <a:ea typeface="Nobile" pitchFamily="34" charset="-122"/>
                <a:cs typeface="Nobile" pitchFamily="34" charset="-120"/>
              </a:rPr>
              <a:t>Finalment, ens pot facilitar dissenyar polítiques socials afavoridores de la promoció de la convivència.</a:t>
            </a:r>
            <a:endParaRPr lang="en-US" sz="1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572095" y="339447"/>
            <a:ext cx="2591991" cy="308610"/>
          </a:xfrm>
          <a:prstGeom prst="rect">
            <a:avLst/>
          </a:prstGeom>
          <a:noFill/>
          <a:ln/>
        </p:spPr>
        <p:txBody>
          <a:bodyPr wrap="none" lIns="0" tIns="0" rIns="0" bIns="0" rtlCol="0" anchor="t"/>
          <a:lstStyle/>
          <a:p>
            <a:pPr algn="l" indent="0" marL="0">
              <a:lnSpc>
                <a:spcPts val="2400"/>
              </a:lnSpc>
              <a:buNone/>
            </a:pPr>
            <a:r>
              <a:rPr lang="en-US" sz="1900" b="1" dirty="0">
                <a:solidFill>
                  <a:srgbClr val="3B4540"/>
                </a:solidFill>
                <a:latin typeface="Fraunces Extra Bold" pitchFamily="34" charset="0"/>
                <a:ea typeface="Fraunces Extra Bold" pitchFamily="34" charset="-122"/>
                <a:cs typeface="Fraunces Extra Bold" pitchFamily="34" charset="-120"/>
              </a:rPr>
              <a:t>2. En què consisteix?</a:t>
            </a:r>
            <a:endParaRPr lang="en-US" sz="1900" dirty="0"/>
          </a:p>
        </p:txBody>
      </p:sp>
      <p:sp>
        <p:nvSpPr>
          <p:cNvPr id="3" name="Text 1"/>
          <p:cNvSpPr/>
          <p:nvPr/>
        </p:nvSpPr>
        <p:spPr>
          <a:xfrm>
            <a:off x="572095" y="894874"/>
            <a:ext cx="13486209" cy="395049"/>
          </a:xfrm>
          <a:prstGeom prst="rect">
            <a:avLst/>
          </a:prstGeom>
          <a:noFill/>
          <a:ln/>
        </p:spPr>
        <p:txBody>
          <a:bodyPr wrap="squar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La provenció és un terme introduit per John W. Burtoni el 1990. Aquest concepte planteja que no hem de prevenir els conflictes, si no que el que cal és proveir-nos de les estratègies, habilitats i recursos que ens permetin afrontar-los de manera noviolenta, i transformar-los perquè esdevinguin una oportunitat de creixement personal i col·lectiu per a totes les parts.</a:t>
            </a:r>
            <a:endParaRPr lang="en-US" sz="950" dirty="0"/>
          </a:p>
        </p:txBody>
      </p:sp>
      <p:sp>
        <p:nvSpPr>
          <p:cNvPr id="4" name="Text 2"/>
          <p:cNvSpPr/>
          <p:nvPr/>
        </p:nvSpPr>
        <p:spPr>
          <a:xfrm>
            <a:off x="572095" y="1428750"/>
            <a:ext cx="13486209" cy="395049"/>
          </a:xfrm>
          <a:prstGeom prst="rect">
            <a:avLst/>
          </a:prstGeom>
          <a:noFill/>
          <a:ln/>
        </p:spPr>
        <p:txBody>
          <a:bodyPr wrap="squar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És important prevenir els conflictes violent i tot tipus de violències, però partir d'una mirada de prevenció dels conflictes té el risc d'adoptar una actitud d'evitar-los i evadir-los, i per tant de no afrontar-los, amb el risc i la pèrdua d'oportunitat que això comporta.</a:t>
            </a:r>
            <a:endParaRPr lang="en-US" sz="950" dirty="0"/>
          </a:p>
        </p:txBody>
      </p:sp>
      <p:sp>
        <p:nvSpPr>
          <p:cNvPr id="5" name="Text 3"/>
          <p:cNvSpPr/>
          <p:nvPr/>
        </p:nvSpPr>
        <p:spPr>
          <a:xfrm>
            <a:off x="572095" y="1962626"/>
            <a:ext cx="13486209" cy="395049"/>
          </a:xfrm>
          <a:prstGeom prst="rect">
            <a:avLst/>
          </a:prstGeom>
          <a:noFill/>
          <a:ln/>
        </p:spPr>
        <p:txBody>
          <a:bodyPr wrap="squar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En un entorn comunitari, tal i com explica Paco Cascónii, la provenció involucra dos aspectes: educar les persones en habilitats i coneixements per afrontar els conflictes de forma pacífica; i vetllar per una organització que eviti malentesos innecessaris precursors de conflictes, que aporti instruments per garantir un bon clima de treball i convivència, i que anticipi recursos per saber abordar els conflictes que sorgeixin.</a:t>
            </a:r>
            <a:endParaRPr lang="en-US" sz="950" dirty="0"/>
          </a:p>
        </p:txBody>
      </p:sp>
      <p:sp>
        <p:nvSpPr>
          <p:cNvPr id="6" name="Text 4"/>
          <p:cNvSpPr/>
          <p:nvPr/>
        </p:nvSpPr>
        <p:spPr>
          <a:xfrm>
            <a:off x="572095" y="2496503"/>
            <a:ext cx="13486209" cy="395049"/>
          </a:xfrm>
          <a:prstGeom prst="rect">
            <a:avLst/>
          </a:prstGeom>
          <a:noFill/>
          <a:ln/>
        </p:spPr>
        <p:txBody>
          <a:bodyPr wrap="squar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Per aconseguir un bon clima de convivència cal vetllar perquè totes les persones se sentin acollides i integrades. Això vol dir donar resposta a dues necessitats bàsiques per a qualsevol persona: la sensació de pertinença al grup, des del respecte a la pròpia identitat. Dit d'una altra manera, sentir que la comunitat ens acull i accepta tal i com som. Això no sempre es dóna</a:t>
            </a:r>
            <a:endParaRPr lang="en-US" sz="950" dirty="0"/>
          </a:p>
        </p:txBody>
      </p:sp>
      <p:sp>
        <p:nvSpPr>
          <p:cNvPr id="7" name="Text 5"/>
          <p:cNvSpPr/>
          <p:nvPr/>
        </p:nvSpPr>
        <p:spPr>
          <a:xfrm>
            <a:off x="572095" y="3030379"/>
            <a:ext cx="13486209" cy="197525"/>
          </a:xfrm>
          <a:prstGeom prst="rect">
            <a:avLst/>
          </a:prstGeom>
          <a:noFill/>
          <a:ln/>
        </p:spPr>
        <p:txBody>
          <a:bodyPr wrap="non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espontàniament, i per aquest motiu, cal cuidar-ho. El refús, o la manca d'integració, és una font important de conflicte.</a:t>
            </a:r>
            <a:endParaRPr lang="en-US" sz="950" dirty="0"/>
          </a:p>
        </p:txBody>
      </p:sp>
      <p:sp>
        <p:nvSpPr>
          <p:cNvPr id="8" name="Text 6"/>
          <p:cNvSpPr/>
          <p:nvPr/>
        </p:nvSpPr>
        <p:spPr>
          <a:xfrm>
            <a:off x="572095" y="3366730"/>
            <a:ext cx="13486209" cy="197525"/>
          </a:xfrm>
          <a:prstGeom prst="rect">
            <a:avLst/>
          </a:prstGeom>
          <a:noFill/>
          <a:ln/>
        </p:spPr>
        <p:txBody>
          <a:bodyPr wrap="non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La provenció té diferents passos que cal valorar i cuidar. Aquests passos es retro alimen ten uns als altres.</a:t>
            </a:r>
            <a:endParaRPr lang="en-US" sz="950" dirty="0"/>
          </a:p>
        </p:txBody>
      </p:sp>
      <p:sp>
        <p:nvSpPr>
          <p:cNvPr id="9" name="Text 7"/>
          <p:cNvSpPr/>
          <p:nvPr/>
        </p:nvSpPr>
        <p:spPr>
          <a:xfrm>
            <a:off x="572095" y="3703082"/>
            <a:ext cx="13486209" cy="197525"/>
          </a:xfrm>
          <a:prstGeom prst="rect">
            <a:avLst/>
          </a:prstGeom>
          <a:noFill/>
          <a:ln/>
        </p:spPr>
        <p:txBody>
          <a:bodyPr wrap="none" lIns="0" tIns="0" rIns="0" bIns="0" rtlCol="0" anchor="t"/>
          <a:lstStyle/>
          <a:p>
            <a:pPr algn="l" marL="342900" indent="-342900">
              <a:lnSpc>
                <a:spcPts val="1550"/>
              </a:lnSpc>
              <a:buSzPct val="100000"/>
              <a:buChar char="•"/>
            </a:pPr>
            <a:r>
              <a:rPr lang="en-US" sz="950" b="1" dirty="0">
                <a:solidFill>
                  <a:srgbClr val="405449"/>
                </a:solidFill>
                <a:latin typeface="Nobile" pitchFamily="34" charset="0"/>
                <a:ea typeface="Nobile" pitchFamily="34" charset="-122"/>
                <a:cs typeface="Nobile" pitchFamily="34" charset="-120"/>
              </a:rPr>
              <a:t>1r pas: la creació de grup.</a:t>
            </a:r>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 És important garantir un ambient de coneixement mutu, d'estima envers un mateix i els altres, i de confiança, ja sigui entre persones o entre col·lectius diferents.</a:t>
            </a:r>
            <a:endParaRPr lang="en-US" sz="950" dirty="0"/>
          </a:p>
        </p:txBody>
      </p:sp>
      <p:sp>
        <p:nvSpPr>
          <p:cNvPr id="10" name="Text 8"/>
          <p:cNvSpPr/>
          <p:nvPr/>
        </p:nvSpPr>
        <p:spPr>
          <a:xfrm>
            <a:off x="572095" y="3943707"/>
            <a:ext cx="13486209" cy="592574"/>
          </a:xfrm>
          <a:prstGeom prst="rect">
            <a:avLst/>
          </a:prstGeom>
          <a:noFill/>
          <a:ln/>
        </p:spPr>
        <p:txBody>
          <a:bodyPr wrap="square" lIns="0" tIns="0" rIns="0" bIns="0" rtlCol="0" anchor="t"/>
          <a:lstStyle/>
          <a:p>
            <a:pPr algn="l" lvl="1" marL="685800" indent="-342900">
              <a:lnSpc>
                <a:spcPts val="1550"/>
              </a:lnSpc>
              <a:buSzPct val="100000"/>
              <a:buChar char="•"/>
            </a:pPr>
            <a:r>
              <a:rPr lang="en-US" sz="950" b="1" dirty="0">
                <a:solidFill>
                  <a:srgbClr val="405449"/>
                </a:solidFill>
                <a:latin typeface="Nobile" pitchFamily="34" charset="0"/>
                <a:ea typeface="Nobile" pitchFamily="34" charset="-122"/>
                <a:cs typeface="Nobile" pitchFamily="34" charset="-120"/>
              </a:rPr>
              <a:t>El coneixement.</a:t>
            </a:r>
            <a:pPr algn="l" lvl="1" indent="0" marL="0">
              <a:lnSpc>
                <a:spcPts val="1550"/>
              </a:lnSpc>
              <a:buNone/>
            </a:pPr>
            <a:r>
              <a:rPr lang="en-US" sz="950" dirty="0">
                <a:solidFill>
                  <a:srgbClr val="405449"/>
                </a:solidFill>
                <a:latin typeface="Nobile" pitchFamily="34" charset="0"/>
                <a:ea typeface="Nobile" pitchFamily="34" charset="-122"/>
                <a:cs typeface="Nobile" pitchFamily="34" charset="-120"/>
              </a:rPr>
              <a:t> Sovint el coneixement que tenim de l'altre (persona o grup) és poc i esbiaixat, el coneixem només en alguns aspectes, per experiència pròpia o per informació de tercers, i l'etiquetem condicionant la nostra actitud i expectatives envers ell. Quan apareixen situacions de conflicte o de tensió, si no hi ha un bon coneixement mutu, magnifiquem aquells aspectes que ens distancien de l'altre fent més gran la discrepància i dificultant la transformació del conflicte.</a:t>
            </a:r>
            <a:endParaRPr lang="en-US" sz="950" dirty="0"/>
          </a:p>
        </p:txBody>
      </p:sp>
      <p:sp>
        <p:nvSpPr>
          <p:cNvPr id="11" name="Text 9"/>
          <p:cNvSpPr/>
          <p:nvPr/>
        </p:nvSpPr>
        <p:spPr>
          <a:xfrm>
            <a:off x="572095" y="4675108"/>
            <a:ext cx="13486209" cy="395049"/>
          </a:xfrm>
          <a:prstGeom prst="rect">
            <a:avLst/>
          </a:prstGeom>
          <a:noFill/>
          <a:ln/>
        </p:spPr>
        <p:txBody>
          <a:bodyPr wrap="squar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Tanmateix, totes les persones tenim múltiples pertinences que ens defineixen (gènere, cultura, professió, caràcter, etc.), això fa que quan discrepem profundament amb l'altre respecte d'alguna pertinença, sempre podem trobar-ne una altra que ens hi acosti, i des de la qual reconèixer-nos mútument i relacionar-nos. En conclusió, per garantir un coneixement mutu ric, és important aprofundir en el coneixement de l'altre i en l'autoconeixement.</a:t>
            </a:r>
            <a:endParaRPr lang="en-US" sz="950" dirty="0"/>
          </a:p>
        </p:txBody>
      </p:sp>
      <p:sp>
        <p:nvSpPr>
          <p:cNvPr id="12" name="Text 10"/>
          <p:cNvSpPr/>
          <p:nvPr/>
        </p:nvSpPr>
        <p:spPr>
          <a:xfrm>
            <a:off x="572095" y="5208984"/>
            <a:ext cx="13486209" cy="395049"/>
          </a:xfrm>
          <a:prstGeom prst="rect">
            <a:avLst/>
          </a:prstGeom>
          <a:noFill/>
          <a:ln/>
        </p:spPr>
        <p:txBody>
          <a:bodyPr wrap="squar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Els jocs i les activitats de coneixement tenen l'objectiu de buscar afinitats i cohesió entre persones. El coresponsabilitzar-se de tasques i projectes junts, o l'aprenentatge des de la interacció social també són fonts importants de coneixement.</a:t>
            </a:r>
            <a:endParaRPr lang="en-US" sz="950" dirty="0"/>
          </a:p>
        </p:txBody>
      </p:sp>
      <p:sp>
        <p:nvSpPr>
          <p:cNvPr id="13" name="Text 11"/>
          <p:cNvSpPr/>
          <p:nvPr/>
        </p:nvSpPr>
        <p:spPr>
          <a:xfrm>
            <a:off x="572095" y="5742861"/>
            <a:ext cx="13486209" cy="197525"/>
          </a:xfrm>
          <a:prstGeom prst="rect">
            <a:avLst/>
          </a:prstGeom>
          <a:noFill/>
          <a:ln/>
        </p:spPr>
        <p:txBody>
          <a:bodyPr wrap="none" lIns="0" tIns="0" rIns="0" bIns="0" rtlCol="0" anchor="t"/>
          <a:lstStyle/>
          <a:p>
            <a:pPr algn="l" marL="342900" indent="-342900">
              <a:lnSpc>
                <a:spcPts val="1550"/>
              </a:lnSpc>
              <a:buSzPct val="100000"/>
              <a:buChar char="•"/>
            </a:pPr>
            <a:r>
              <a:rPr lang="en-US" sz="950" b="1" dirty="0">
                <a:solidFill>
                  <a:srgbClr val="405449"/>
                </a:solidFill>
                <a:latin typeface="Nobile" pitchFamily="34" charset="0"/>
                <a:ea typeface="Nobile" pitchFamily="34" charset="-122"/>
                <a:cs typeface="Nobile" pitchFamily="34" charset="-120"/>
              </a:rPr>
              <a:t>L'estima envers un mateix i els altres.</a:t>
            </a:r>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 Partim del principi que tota persona és digne d'estima, per tant cal aprendre a reconèixer allò de bo que hi ha en un mateix i en els altres.</a:t>
            </a:r>
            <a:endParaRPr lang="en-US" sz="950" dirty="0"/>
          </a:p>
        </p:txBody>
      </p:sp>
      <p:sp>
        <p:nvSpPr>
          <p:cNvPr id="14" name="Text 12"/>
          <p:cNvSpPr/>
          <p:nvPr/>
        </p:nvSpPr>
        <p:spPr>
          <a:xfrm>
            <a:off x="572095" y="6079212"/>
            <a:ext cx="13486209" cy="592574"/>
          </a:xfrm>
          <a:prstGeom prst="rect">
            <a:avLst/>
          </a:prstGeom>
          <a:noFill/>
          <a:ln/>
        </p:spPr>
        <p:txBody>
          <a:bodyPr wrap="squar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Sabem que treballar l'autoestima és bàsic pel desenvolupament de qualsevol persona. Si hi reflexionem des de la perspectiva de la convivència, sense un nivell mínim d'autoestima, és molt difícil que una persona pugui reconèixer allò de bo que hi ha en ella mateixa i en els altres, implicar-se en la vida del grup i afrontar els conflictes. Sense autoestima les persones percebem la confrontació intrínseca en un conflicte com un atac personal, enlloc d'entendre'l com una discrepància d'interessos o necessitats que conjuntament cal resoldre.</a:t>
            </a:r>
            <a:endParaRPr lang="en-US" sz="950" dirty="0"/>
          </a:p>
        </p:txBody>
      </p:sp>
      <p:sp>
        <p:nvSpPr>
          <p:cNvPr id="15" name="Text 13"/>
          <p:cNvSpPr/>
          <p:nvPr/>
        </p:nvSpPr>
        <p:spPr>
          <a:xfrm>
            <a:off x="572095" y="6810613"/>
            <a:ext cx="13486209" cy="197525"/>
          </a:xfrm>
          <a:prstGeom prst="rect">
            <a:avLst/>
          </a:prstGeom>
          <a:noFill/>
          <a:ln/>
        </p:spPr>
        <p:txBody>
          <a:bodyPr wrap="non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Construïm l'autoestima a partir de la imatge que les persones que ens envolten ens retornen de nosaltres. Per això és important educar-nos en la capacitat de reconèixer l'altre com a persona/col·lectiu digna d'estima.</a:t>
            </a:r>
            <a:endParaRPr lang="en-US" sz="950" dirty="0"/>
          </a:p>
        </p:txBody>
      </p:sp>
      <p:sp>
        <p:nvSpPr>
          <p:cNvPr id="16" name="Text 14"/>
          <p:cNvSpPr/>
          <p:nvPr/>
        </p:nvSpPr>
        <p:spPr>
          <a:xfrm>
            <a:off x="572095" y="7146965"/>
            <a:ext cx="13486209" cy="395049"/>
          </a:xfrm>
          <a:prstGeom prst="rect">
            <a:avLst/>
          </a:prstGeom>
          <a:noFill/>
          <a:ln/>
        </p:spPr>
        <p:txBody>
          <a:bodyPr wrap="square" lIns="0" tIns="0" rIns="0" bIns="0" rtlCol="0" anchor="t"/>
          <a:lstStyle/>
          <a:p>
            <a:pPr algn="l" marL="342900" indent="-342900">
              <a:lnSpc>
                <a:spcPts val="1550"/>
              </a:lnSpc>
              <a:buSzPct val="100000"/>
              <a:buChar char="•"/>
            </a:pPr>
            <a:r>
              <a:rPr lang="en-US" sz="950" b="1" dirty="0">
                <a:solidFill>
                  <a:srgbClr val="405449"/>
                </a:solidFill>
                <a:latin typeface="Nobile" pitchFamily="34" charset="0"/>
                <a:ea typeface="Nobile" pitchFamily="34" charset="-122"/>
                <a:cs typeface="Nobile" pitchFamily="34" charset="-120"/>
              </a:rPr>
              <a:t>La confiança</a:t>
            </a:r>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 en nosaltres mateixos, en els companys i en el grup és necessària per tal de poder explorar pors, sentiments i angoixes. Aquests elements sempre són presents en un conflicte, cal veure com superar-los per que les parts es puguin confrontar des del respecte, el reconeixement i la sinceritat.</a:t>
            </a:r>
            <a:endParaRPr lang="en-US" sz="950" dirty="0"/>
          </a:p>
        </p:txBody>
      </p:sp>
      <p:sp>
        <p:nvSpPr>
          <p:cNvPr id="17" name="Text 15"/>
          <p:cNvSpPr/>
          <p:nvPr/>
        </p:nvSpPr>
        <p:spPr>
          <a:xfrm>
            <a:off x="572095" y="7680841"/>
            <a:ext cx="13486209" cy="197525"/>
          </a:xfrm>
          <a:prstGeom prst="rect">
            <a:avLst/>
          </a:prstGeom>
          <a:noFill/>
          <a:ln/>
        </p:spPr>
        <p:txBody>
          <a:bodyPr wrap="non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La confiança és un procés, s'aconsegueix progressivament, a mesura que demostrarem que en som mereixedors. Ser mereixedor de confiança demana responsabilitat, la confiança sense responsabilitat esdevé ingenuitat.</a:t>
            </a:r>
            <a:endParaRPr lang="en-US" sz="950" dirty="0"/>
          </a:p>
        </p:txBody>
      </p:sp>
      <p:sp>
        <p:nvSpPr>
          <p:cNvPr id="18" name="Text 16"/>
          <p:cNvSpPr/>
          <p:nvPr/>
        </p:nvSpPr>
        <p:spPr>
          <a:xfrm>
            <a:off x="572095" y="8017193"/>
            <a:ext cx="13486209" cy="197525"/>
          </a:xfrm>
          <a:prstGeom prst="rect">
            <a:avLst/>
          </a:prstGeom>
          <a:noFill/>
          <a:ln/>
        </p:spPr>
        <p:txBody>
          <a:bodyPr wrap="non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La confiança es promou a través de la comunicació activa i empàtica, la coherència, el respecte, o el reconeixement de les pors d'uns i altres.</a:t>
            </a:r>
            <a:endParaRPr lang="en-US" sz="950" dirty="0"/>
          </a:p>
        </p:txBody>
      </p:sp>
      <p:sp>
        <p:nvSpPr>
          <p:cNvPr id="19" name="Text 17"/>
          <p:cNvSpPr/>
          <p:nvPr/>
        </p:nvSpPr>
        <p:spPr>
          <a:xfrm>
            <a:off x="572095" y="8353544"/>
            <a:ext cx="13486209" cy="197525"/>
          </a:xfrm>
          <a:prstGeom prst="rect">
            <a:avLst/>
          </a:prstGeom>
          <a:noFill/>
          <a:ln/>
        </p:spPr>
        <p:txBody>
          <a:bodyPr wrap="none" lIns="0" tIns="0" rIns="0" bIns="0" rtlCol="0" anchor="t"/>
          <a:lstStyle/>
          <a:p>
            <a:pPr algn="l" marL="342900" indent="-342900">
              <a:lnSpc>
                <a:spcPts val="1550"/>
              </a:lnSpc>
              <a:buSzPct val="100000"/>
              <a:buChar char="•"/>
            </a:pPr>
            <a:r>
              <a:rPr lang="en-US" sz="950" b="1" dirty="0">
                <a:solidFill>
                  <a:srgbClr val="405449"/>
                </a:solidFill>
                <a:latin typeface="Nobile" pitchFamily="34" charset="0"/>
                <a:ea typeface="Nobile" pitchFamily="34" charset="-122"/>
                <a:cs typeface="Nobile" pitchFamily="34" charset="-120"/>
              </a:rPr>
              <a:t>2n pas: la creació d'una cultura noviolenta de relació entre les persones.</a:t>
            </a:r>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 Disposar d'un codi comú de comunicació noviolenta i cooperació.</a:t>
            </a:r>
            <a:endParaRPr lang="en-US" sz="950" dirty="0"/>
          </a:p>
        </p:txBody>
      </p:sp>
      <p:sp>
        <p:nvSpPr>
          <p:cNvPr id="20" name="Text 18"/>
          <p:cNvSpPr/>
          <p:nvPr/>
        </p:nvSpPr>
        <p:spPr>
          <a:xfrm>
            <a:off x="572095" y="8594169"/>
            <a:ext cx="13486209" cy="592574"/>
          </a:xfrm>
          <a:prstGeom prst="rect">
            <a:avLst/>
          </a:prstGeom>
          <a:noFill/>
          <a:ln/>
        </p:spPr>
        <p:txBody>
          <a:bodyPr wrap="squar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Cal cuidar una </a:t>
            </a:r>
            <a:pPr algn="l" indent="0" marL="0">
              <a:lnSpc>
                <a:spcPts val="1550"/>
              </a:lnSpc>
              <a:buNone/>
            </a:pPr>
            <a:r>
              <a:rPr lang="en-US" sz="950" b="1" dirty="0">
                <a:solidFill>
                  <a:srgbClr val="405449"/>
                </a:solidFill>
                <a:latin typeface="Nobile" pitchFamily="34" charset="0"/>
                <a:ea typeface="Nobile" pitchFamily="34" charset="-122"/>
                <a:cs typeface="Nobile" pitchFamily="34" charset="-120"/>
              </a:rPr>
              <a:t>comunicació</a:t>
            </a:r>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 que ens permeti dialogar davant les discrepàncies. Saber comunicar-nos de manera efectiva, activa i empàtica. Una comunicació efectiva garanteix que el missatge transmès arriba amb precisió al receptor, per això cal assegurar que els canals de comunicació són efectius i que es comparteix un mateix codi de comunicació. Sovint tot i utilitzar les mateixes paraules entenem de forma diferent el seu significat, aleshores el codi no és compartit i falla la comunicació.</a:t>
            </a:r>
            <a:endParaRPr lang="en-US" sz="950" dirty="0"/>
          </a:p>
        </p:txBody>
      </p:sp>
      <p:sp>
        <p:nvSpPr>
          <p:cNvPr id="21" name="Text 19"/>
          <p:cNvSpPr/>
          <p:nvPr/>
        </p:nvSpPr>
        <p:spPr>
          <a:xfrm>
            <a:off x="572095" y="9325570"/>
            <a:ext cx="13486209" cy="395049"/>
          </a:xfrm>
          <a:prstGeom prst="rect">
            <a:avLst/>
          </a:prstGeom>
          <a:noFill/>
          <a:ln/>
        </p:spPr>
        <p:txBody>
          <a:bodyPr wrap="squar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Una comunicació activa requereix d'una actitud per part de totes les parts de vetllar perquè els missatges arribin adequadament. L'emissor ha de cuidar la transmissió de missatges des de codis que el receptor pugui entendre i acceptar. El receptor s'ha d'esforçar per escoltar de forma activa i aconseguir, no només entendre el missatge, sinó que l'emissor se senti escoltat.</a:t>
            </a:r>
            <a:endParaRPr lang="en-US" sz="950" dirty="0"/>
          </a:p>
        </p:txBody>
      </p:sp>
      <p:sp>
        <p:nvSpPr>
          <p:cNvPr id="22" name="Text 20"/>
          <p:cNvSpPr/>
          <p:nvPr/>
        </p:nvSpPr>
        <p:spPr>
          <a:xfrm>
            <a:off x="572095" y="9859447"/>
            <a:ext cx="13486209" cy="395049"/>
          </a:xfrm>
          <a:prstGeom prst="rect">
            <a:avLst/>
          </a:prstGeom>
          <a:noFill/>
          <a:ln/>
        </p:spPr>
        <p:txBody>
          <a:bodyPr wrap="squar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Una comunicació empàtica, que permeti escoltar el to emocional d'un mateix i de l'altre. Una actitud de presència del receptor que permeti percebre l'estat emocional de l'altre, a partir d'escoltar el seu to de veu i d'observar els seus gestos i actitud corporal. I un emissor que expressi les seves emocions, parli en jo-missatge, i se centri en exposar com li afecta allò que ha passat sense entrar en acusacions, interpretacions ni judicis.</a:t>
            </a:r>
            <a:endParaRPr lang="en-US" sz="950" dirty="0"/>
          </a:p>
        </p:txBody>
      </p:sp>
      <p:sp>
        <p:nvSpPr>
          <p:cNvPr id="23" name="Text 21"/>
          <p:cNvSpPr/>
          <p:nvPr/>
        </p:nvSpPr>
        <p:spPr>
          <a:xfrm>
            <a:off x="572095" y="10393323"/>
            <a:ext cx="13486209" cy="592574"/>
          </a:xfrm>
          <a:prstGeom prst="rect">
            <a:avLst/>
          </a:prstGeom>
          <a:noFill/>
          <a:ln/>
        </p:spPr>
        <p:txBody>
          <a:bodyPr wrap="squar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Promoure la </a:t>
            </a:r>
            <a:pPr algn="l" indent="0" marL="0">
              <a:lnSpc>
                <a:spcPts val="1550"/>
              </a:lnSpc>
              <a:buNone/>
            </a:pPr>
            <a:r>
              <a:rPr lang="en-US" sz="950" b="1" dirty="0">
                <a:solidFill>
                  <a:srgbClr val="405449"/>
                </a:solidFill>
                <a:latin typeface="Nobile" pitchFamily="34" charset="0"/>
                <a:ea typeface="Nobile" pitchFamily="34" charset="-122"/>
                <a:cs typeface="Nobile" pitchFamily="34" charset="-120"/>
              </a:rPr>
              <a:t>cooperació</a:t>
            </a:r>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 i entendre que assolir allò que volem no es contradiu amb que l'altre pugui aconseguir allò que necessita. Aprendre a fer d'allò que semblaven objectius contraris, objectius comuns, i col-laborar per aconseguir-los. Entendre el conflicte com una situació on compartim un problema amb algú i només si busquem com resoldre'l conjuntament aconseguirem la solució més òptima. Aprendre a cedir en allò que no ens és essencial sense renunciar a allò que considerem fonamental, i alhora tenir en compte allò que per l'altre és important i donar-hi resposta.</a:t>
            </a:r>
            <a:endParaRPr lang="en-US" sz="950" dirty="0"/>
          </a:p>
        </p:txBody>
      </p:sp>
      <p:sp>
        <p:nvSpPr>
          <p:cNvPr id="24" name="Text 22"/>
          <p:cNvSpPr/>
          <p:nvPr/>
        </p:nvSpPr>
        <p:spPr>
          <a:xfrm>
            <a:off x="572095" y="11124724"/>
            <a:ext cx="13486209" cy="197525"/>
          </a:xfrm>
          <a:prstGeom prst="rect">
            <a:avLst/>
          </a:prstGeom>
          <a:noFill/>
          <a:ln/>
        </p:spPr>
        <p:txBody>
          <a:bodyPr wrap="non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Taula 1 Elements que afavoreixen o dificulten el procés de provenció</a:t>
            </a:r>
            <a:endParaRPr lang="en-US" sz="950" dirty="0"/>
          </a:p>
        </p:txBody>
      </p:sp>
      <p:sp>
        <p:nvSpPr>
          <p:cNvPr id="25" name="Shape 23"/>
          <p:cNvSpPr/>
          <p:nvPr/>
        </p:nvSpPr>
        <p:spPr>
          <a:xfrm>
            <a:off x="572095" y="11461075"/>
            <a:ext cx="13486209" cy="1675209"/>
          </a:xfrm>
          <a:prstGeom prst="roundRect">
            <a:avLst>
              <a:gd name="adj" fmla="val 6632"/>
            </a:avLst>
          </a:prstGeom>
          <a:noFill/>
          <a:ln w="7620">
            <a:solidFill>
              <a:srgbClr val="000000">
                <a:alpha val="8000"/>
              </a:srgbClr>
            </a:solidFill>
            <a:prstDash val="solid"/>
          </a:ln>
        </p:spPr>
      </p:sp>
      <p:sp>
        <p:nvSpPr>
          <p:cNvPr id="26" name="Shape 24"/>
          <p:cNvSpPr/>
          <p:nvPr/>
        </p:nvSpPr>
        <p:spPr>
          <a:xfrm>
            <a:off x="579715" y="11468695"/>
            <a:ext cx="13470969" cy="360878"/>
          </a:xfrm>
          <a:prstGeom prst="rect">
            <a:avLst/>
          </a:prstGeom>
          <a:solidFill>
            <a:srgbClr val="FFFFFF">
              <a:alpha val="4000"/>
            </a:srgbClr>
          </a:solidFill>
          <a:ln/>
        </p:spPr>
      </p:sp>
      <p:sp>
        <p:nvSpPr>
          <p:cNvPr id="27" name="Text 25"/>
          <p:cNvSpPr/>
          <p:nvPr/>
        </p:nvSpPr>
        <p:spPr>
          <a:xfrm>
            <a:off x="703064" y="11550372"/>
            <a:ext cx="6484977" cy="197525"/>
          </a:xfrm>
          <a:prstGeom prst="rect">
            <a:avLst/>
          </a:prstGeom>
          <a:noFill/>
          <a:ln/>
        </p:spPr>
        <p:txBody>
          <a:bodyPr wrap="non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Elements que NO contribueixen a construir relacions preventives</a:t>
            </a:r>
            <a:endParaRPr lang="en-US" sz="950" dirty="0"/>
          </a:p>
        </p:txBody>
      </p:sp>
      <p:sp>
        <p:nvSpPr>
          <p:cNvPr id="28" name="Text 26"/>
          <p:cNvSpPr/>
          <p:nvPr/>
        </p:nvSpPr>
        <p:spPr>
          <a:xfrm>
            <a:off x="7442359" y="11550372"/>
            <a:ext cx="6484977" cy="197525"/>
          </a:xfrm>
          <a:prstGeom prst="rect">
            <a:avLst/>
          </a:prstGeom>
          <a:noFill/>
          <a:ln/>
        </p:spPr>
        <p:txBody>
          <a:bodyPr wrap="non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Elements que SÍ contribueixen a construir relacions preventives</a:t>
            </a:r>
            <a:endParaRPr lang="en-US" sz="950" dirty="0"/>
          </a:p>
        </p:txBody>
      </p:sp>
      <p:sp>
        <p:nvSpPr>
          <p:cNvPr id="29" name="Shape 27"/>
          <p:cNvSpPr/>
          <p:nvPr/>
        </p:nvSpPr>
        <p:spPr>
          <a:xfrm>
            <a:off x="579715" y="11829574"/>
            <a:ext cx="13470969" cy="1299091"/>
          </a:xfrm>
          <a:prstGeom prst="rect">
            <a:avLst/>
          </a:prstGeom>
          <a:solidFill>
            <a:srgbClr val="000000">
              <a:alpha val="4000"/>
            </a:srgbClr>
          </a:solidFill>
          <a:ln/>
        </p:spPr>
      </p:sp>
      <p:sp>
        <p:nvSpPr>
          <p:cNvPr id="30" name="Text 28"/>
          <p:cNvSpPr/>
          <p:nvPr/>
        </p:nvSpPr>
        <p:spPr>
          <a:xfrm>
            <a:off x="703064" y="11911251"/>
            <a:ext cx="6484977" cy="197525"/>
          </a:xfrm>
          <a:prstGeom prst="rect">
            <a:avLst/>
          </a:prstGeom>
          <a:noFill/>
          <a:ln/>
        </p:spPr>
        <p:txBody>
          <a:bodyPr wrap="none" lIns="0" tIns="0" rIns="0" bIns="0" rtlCol="0" anchor="t"/>
          <a:lstStyle/>
          <a:p>
            <a:pPr algn="l" indent="0" marL="0">
              <a:lnSpc>
                <a:spcPts val="1550"/>
              </a:lnSpc>
              <a:buNone/>
            </a:pPr>
            <a:r>
              <a:rPr lang="en-US" sz="950" b="1" dirty="0">
                <a:solidFill>
                  <a:srgbClr val="405449"/>
                </a:solidFill>
                <a:latin typeface="Nobile" pitchFamily="34" charset="0"/>
                <a:ea typeface="Nobile" pitchFamily="34" charset="-122"/>
                <a:cs typeface="Nobile" pitchFamily="34" charset="-120"/>
              </a:rPr>
              <a:t>Coneixement:</a:t>
            </a:r>
            <a:endParaRPr lang="en-US" sz="950" dirty="0"/>
          </a:p>
        </p:txBody>
      </p:sp>
      <p:sp>
        <p:nvSpPr>
          <p:cNvPr id="31" name="Text 29"/>
          <p:cNvSpPr/>
          <p:nvPr/>
        </p:nvSpPr>
        <p:spPr>
          <a:xfrm>
            <a:off x="703064" y="12182832"/>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Manca de coneixement de la persona</a:t>
            </a:r>
            <a:endParaRPr lang="en-US" sz="950" dirty="0"/>
          </a:p>
        </p:txBody>
      </p:sp>
      <p:sp>
        <p:nvSpPr>
          <p:cNvPr id="32" name="Text 30"/>
          <p:cNvSpPr/>
          <p:nvPr/>
        </p:nvSpPr>
        <p:spPr>
          <a:xfrm>
            <a:off x="7442359" y="11911251"/>
            <a:ext cx="6484977" cy="197525"/>
          </a:xfrm>
          <a:prstGeom prst="rect">
            <a:avLst/>
          </a:prstGeom>
          <a:noFill/>
          <a:ln/>
        </p:spPr>
        <p:txBody>
          <a:bodyPr wrap="none" lIns="0" tIns="0" rIns="0" bIns="0" rtlCol="0" anchor="t"/>
          <a:lstStyle/>
          <a:p>
            <a:pPr algn="l" indent="0" marL="0">
              <a:lnSpc>
                <a:spcPts val="1550"/>
              </a:lnSpc>
              <a:buNone/>
            </a:pPr>
            <a:r>
              <a:rPr lang="en-US" sz="950" b="1" dirty="0">
                <a:solidFill>
                  <a:srgbClr val="405449"/>
                </a:solidFill>
                <a:latin typeface="Nobile" pitchFamily="34" charset="0"/>
                <a:ea typeface="Nobile" pitchFamily="34" charset="-122"/>
                <a:cs typeface="Nobile" pitchFamily="34" charset="-120"/>
              </a:rPr>
              <a:t>Coneixement:</a:t>
            </a:r>
            <a:endParaRPr lang="en-US" sz="950" dirty="0"/>
          </a:p>
        </p:txBody>
      </p:sp>
      <p:sp>
        <p:nvSpPr>
          <p:cNvPr id="33" name="Text 31"/>
          <p:cNvSpPr/>
          <p:nvPr/>
        </p:nvSpPr>
        <p:spPr>
          <a:xfrm>
            <a:off x="7442359" y="12182832"/>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Compartir els objectius acordats en l'inici de la relació i anar redefineint al llarg del procés;</a:t>
            </a:r>
            <a:endParaRPr lang="en-US" sz="950" dirty="0"/>
          </a:p>
        </p:txBody>
      </p:sp>
      <p:sp>
        <p:nvSpPr>
          <p:cNvPr id="34" name="Text 32"/>
          <p:cNvSpPr/>
          <p:nvPr/>
        </p:nvSpPr>
        <p:spPr>
          <a:xfrm>
            <a:off x="7442359" y="12417385"/>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Conèixer i gestionar les expectatives dels altres;</a:t>
            </a:r>
            <a:endParaRPr lang="en-US" sz="950" dirty="0"/>
          </a:p>
        </p:txBody>
      </p:sp>
      <p:sp>
        <p:nvSpPr>
          <p:cNvPr id="35" name="Text 33"/>
          <p:cNvSpPr/>
          <p:nvPr/>
        </p:nvSpPr>
        <p:spPr>
          <a:xfrm>
            <a:off x="7442359" y="12651938"/>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Reconèixer els errors;</a:t>
            </a:r>
            <a:endParaRPr lang="en-US" sz="950" dirty="0"/>
          </a:p>
        </p:txBody>
      </p:sp>
      <p:sp>
        <p:nvSpPr>
          <p:cNvPr id="36" name="Text 34"/>
          <p:cNvSpPr/>
          <p:nvPr/>
        </p:nvSpPr>
        <p:spPr>
          <a:xfrm>
            <a:off x="7442359" y="12886492"/>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Flexibilitat;</a:t>
            </a:r>
            <a:endParaRPr lang="en-US" sz="950" dirty="0"/>
          </a:p>
        </p:txBody>
      </p:sp>
      <p:sp>
        <p:nvSpPr>
          <p:cNvPr id="37" name="Shape 35"/>
          <p:cNvSpPr/>
          <p:nvPr/>
        </p:nvSpPr>
        <p:spPr>
          <a:xfrm>
            <a:off x="572095" y="13275112"/>
            <a:ext cx="13486209" cy="7088029"/>
          </a:xfrm>
          <a:prstGeom prst="roundRect">
            <a:avLst>
              <a:gd name="adj" fmla="val 1567"/>
            </a:avLst>
          </a:prstGeom>
          <a:noFill/>
          <a:ln w="7620">
            <a:solidFill>
              <a:srgbClr val="000000">
                <a:alpha val="8000"/>
              </a:srgbClr>
            </a:solidFill>
            <a:prstDash val="solid"/>
          </a:ln>
        </p:spPr>
      </p:sp>
      <p:sp>
        <p:nvSpPr>
          <p:cNvPr id="38" name="Shape 36"/>
          <p:cNvSpPr/>
          <p:nvPr/>
        </p:nvSpPr>
        <p:spPr>
          <a:xfrm>
            <a:off x="579715" y="13282732"/>
            <a:ext cx="13470969" cy="1299091"/>
          </a:xfrm>
          <a:prstGeom prst="rect">
            <a:avLst/>
          </a:prstGeom>
          <a:solidFill>
            <a:srgbClr val="FFFFFF">
              <a:alpha val="4000"/>
            </a:srgbClr>
          </a:solidFill>
          <a:ln/>
        </p:spPr>
      </p:sp>
      <p:sp>
        <p:nvSpPr>
          <p:cNvPr id="39" name="Text 37"/>
          <p:cNvSpPr/>
          <p:nvPr/>
        </p:nvSpPr>
        <p:spPr>
          <a:xfrm>
            <a:off x="703064" y="13364408"/>
            <a:ext cx="6484977" cy="197525"/>
          </a:xfrm>
          <a:prstGeom prst="rect">
            <a:avLst/>
          </a:prstGeom>
          <a:noFill/>
          <a:ln/>
        </p:spPr>
        <p:txBody>
          <a:bodyPr wrap="none" lIns="0" tIns="0" rIns="0" bIns="0" rtlCol="0" anchor="t"/>
          <a:lstStyle/>
          <a:p>
            <a:pPr algn="l" indent="0" marL="0">
              <a:lnSpc>
                <a:spcPts val="1550"/>
              </a:lnSpc>
              <a:buNone/>
            </a:pPr>
            <a:r>
              <a:rPr lang="en-US" sz="950" b="1" dirty="0">
                <a:solidFill>
                  <a:srgbClr val="405449"/>
                </a:solidFill>
                <a:latin typeface="Nobile" pitchFamily="34" charset="0"/>
                <a:ea typeface="Nobile" pitchFamily="34" charset="-122"/>
                <a:cs typeface="Nobile" pitchFamily="34" charset="-120"/>
              </a:rPr>
              <a:t>Estima:</a:t>
            </a:r>
            <a:endParaRPr lang="en-US" sz="950" dirty="0"/>
          </a:p>
        </p:txBody>
      </p:sp>
      <p:sp>
        <p:nvSpPr>
          <p:cNvPr id="40" name="Text 38"/>
          <p:cNvSpPr/>
          <p:nvPr/>
        </p:nvSpPr>
        <p:spPr>
          <a:xfrm>
            <a:off x="703064" y="13635990"/>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Manca d'empatia</a:t>
            </a:r>
            <a:endParaRPr lang="en-US" sz="950" dirty="0"/>
          </a:p>
        </p:txBody>
      </p:sp>
      <p:sp>
        <p:nvSpPr>
          <p:cNvPr id="41" name="Text 39"/>
          <p:cNvSpPr/>
          <p:nvPr/>
        </p:nvSpPr>
        <p:spPr>
          <a:xfrm>
            <a:off x="703064" y="13870543"/>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Falta de calidesa en la relació</a:t>
            </a:r>
            <a:endParaRPr lang="en-US" sz="950" dirty="0"/>
          </a:p>
        </p:txBody>
      </p:sp>
      <p:sp>
        <p:nvSpPr>
          <p:cNvPr id="42" name="Text 40"/>
          <p:cNvSpPr/>
          <p:nvPr/>
        </p:nvSpPr>
        <p:spPr>
          <a:xfrm>
            <a:off x="703064" y="14105096"/>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Fer judicis de valor</a:t>
            </a:r>
            <a:endParaRPr lang="en-US" sz="950" dirty="0"/>
          </a:p>
        </p:txBody>
      </p:sp>
      <p:sp>
        <p:nvSpPr>
          <p:cNvPr id="43" name="Text 41"/>
          <p:cNvSpPr/>
          <p:nvPr/>
        </p:nvSpPr>
        <p:spPr>
          <a:xfrm>
            <a:off x="703064" y="14339649"/>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Mostrar-se en una actitud hostil,</a:t>
            </a:r>
            <a:endParaRPr lang="en-US" sz="950" dirty="0"/>
          </a:p>
        </p:txBody>
      </p:sp>
      <p:sp>
        <p:nvSpPr>
          <p:cNvPr id="44" name="Text 42"/>
          <p:cNvSpPr/>
          <p:nvPr/>
        </p:nvSpPr>
        <p:spPr>
          <a:xfrm>
            <a:off x="7442359" y="13364408"/>
            <a:ext cx="6484977" cy="197525"/>
          </a:xfrm>
          <a:prstGeom prst="rect">
            <a:avLst/>
          </a:prstGeom>
          <a:noFill/>
          <a:ln/>
        </p:spPr>
        <p:txBody>
          <a:bodyPr wrap="none" lIns="0" tIns="0" rIns="0" bIns="0" rtlCol="0" anchor="t"/>
          <a:lstStyle/>
          <a:p>
            <a:pPr algn="l" indent="0" marL="0">
              <a:lnSpc>
                <a:spcPts val="1550"/>
              </a:lnSpc>
              <a:buNone/>
            </a:pPr>
            <a:r>
              <a:rPr lang="en-US" sz="950" b="1" dirty="0">
                <a:solidFill>
                  <a:srgbClr val="405449"/>
                </a:solidFill>
                <a:latin typeface="Nobile" pitchFamily="34" charset="0"/>
                <a:ea typeface="Nobile" pitchFamily="34" charset="-122"/>
                <a:cs typeface="Nobile" pitchFamily="34" charset="-120"/>
              </a:rPr>
              <a:t>Estima:</a:t>
            </a:r>
            <a:endParaRPr lang="en-US" sz="950" dirty="0"/>
          </a:p>
        </p:txBody>
      </p:sp>
      <p:sp>
        <p:nvSpPr>
          <p:cNvPr id="45" name="Text 43"/>
          <p:cNvSpPr/>
          <p:nvPr/>
        </p:nvSpPr>
        <p:spPr>
          <a:xfrm>
            <a:off x="7442359" y="13635990"/>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Empatia,</a:t>
            </a:r>
            <a:endParaRPr lang="en-US" sz="950" dirty="0"/>
          </a:p>
        </p:txBody>
      </p:sp>
      <p:sp>
        <p:nvSpPr>
          <p:cNvPr id="46" name="Text 44"/>
          <p:cNvSpPr/>
          <p:nvPr/>
        </p:nvSpPr>
        <p:spPr>
          <a:xfrm>
            <a:off x="7442359" y="13870543"/>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Comprensió</a:t>
            </a:r>
            <a:endParaRPr lang="en-US" sz="950" dirty="0"/>
          </a:p>
        </p:txBody>
      </p:sp>
      <p:sp>
        <p:nvSpPr>
          <p:cNvPr id="47" name="Text 45"/>
          <p:cNvSpPr/>
          <p:nvPr/>
        </p:nvSpPr>
        <p:spPr>
          <a:xfrm>
            <a:off x="7442359" y="14105096"/>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No jutjar</a:t>
            </a:r>
            <a:endParaRPr lang="en-US" sz="950" dirty="0"/>
          </a:p>
        </p:txBody>
      </p:sp>
      <p:sp>
        <p:nvSpPr>
          <p:cNvPr id="48" name="Shape 46"/>
          <p:cNvSpPr/>
          <p:nvPr/>
        </p:nvSpPr>
        <p:spPr>
          <a:xfrm>
            <a:off x="579715" y="14581823"/>
            <a:ext cx="13470969" cy="2471857"/>
          </a:xfrm>
          <a:prstGeom prst="rect">
            <a:avLst/>
          </a:prstGeom>
          <a:solidFill>
            <a:srgbClr val="000000">
              <a:alpha val="4000"/>
            </a:srgbClr>
          </a:solidFill>
          <a:ln/>
        </p:spPr>
      </p:sp>
      <p:sp>
        <p:nvSpPr>
          <p:cNvPr id="49" name="Text 47"/>
          <p:cNvSpPr/>
          <p:nvPr/>
        </p:nvSpPr>
        <p:spPr>
          <a:xfrm>
            <a:off x="703064" y="14663499"/>
            <a:ext cx="6484977" cy="197525"/>
          </a:xfrm>
          <a:prstGeom prst="rect">
            <a:avLst/>
          </a:prstGeom>
          <a:noFill/>
          <a:ln/>
        </p:spPr>
        <p:txBody>
          <a:bodyPr wrap="none" lIns="0" tIns="0" rIns="0" bIns="0" rtlCol="0" anchor="t"/>
          <a:lstStyle/>
          <a:p>
            <a:pPr algn="l" indent="0" marL="0">
              <a:lnSpc>
                <a:spcPts val="1550"/>
              </a:lnSpc>
              <a:buNone/>
            </a:pPr>
            <a:r>
              <a:rPr lang="en-US" sz="950" b="1" dirty="0">
                <a:solidFill>
                  <a:srgbClr val="405449"/>
                </a:solidFill>
                <a:latin typeface="Nobile" pitchFamily="34" charset="0"/>
                <a:ea typeface="Nobile" pitchFamily="34" charset="-122"/>
                <a:cs typeface="Nobile" pitchFamily="34" charset="-120"/>
              </a:rPr>
              <a:t>Confiança:</a:t>
            </a:r>
            <a:endParaRPr lang="en-US" sz="950" dirty="0"/>
          </a:p>
        </p:txBody>
      </p:sp>
      <p:sp>
        <p:nvSpPr>
          <p:cNvPr id="50" name="Text 48"/>
          <p:cNvSpPr/>
          <p:nvPr/>
        </p:nvSpPr>
        <p:spPr>
          <a:xfrm>
            <a:off x="703064" y="14935081"/>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Mentida</a:t>
            </a:r>
            <a:endParaRPr lang="en-US" sz="950" dirty="0"/>
          </a:p>
        </p:txBody>
      </p:sp>
      <p:sp>
        <p:nvSpPr>
          <p:cNvPr id="51" name="Text 49"/>
          <p:cNvSpPr/>
          <p:nvPr/>
        </p:nvSpPr>
        <p:spPr>
          <a:xfrm>
            <a:off x="703064" y="15169634"/>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Incompliment d'acords</a:t>
            </a:r>
            <a:endParaRPr lang="en-US" sz="950" dirty="0"/>
          </a:p>
        </p:txBody>
      </p:sp>
      <p:sp>
        <p:nvSpPr>
          <p:cNvPr id="52" name="Text 50"/>
          <p:cNvSpPr/>
          <p:nvPr/>
        </p:nvSpPr>
        <p:spPr>
          <a:xfrm>
            <a:off x="703064" y="15404187"/>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Manipular: utilitzar la gent per les necessitats del servei</a:t>
            </a:r>
            <a:endParaRPr lang="en-US" sz="950" dirty="0"/>
          </a:p>
        </p:txBody>
      </p:sp>
      <p:sp>
        <p:nvSpPr>
          <p:cNvPr id="53" name="Text 51"/>
          <p:cNvSpPr/>
          <p:nvPr/>
        </p:nvSpPr>
        <p:spPr>
          <a:xfrm>
            <a:off x="703064" y="15638740"/>
            <a:ext cx="6484977" cy="395049"/>
          </a:xfrm>
          <a:prstGeom prst="rect">
            <a:avLst/>
          </a:prstGeom>
          <a:noFill/>
          <a:ln/>
        </p:spPr>
        <p:txBody>
          <a:bodyPr wrap="squar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La sobreprotecció, creant dependència, a la llarga pot portar a trencar la relació quan no es poden donar resposta a les demandes. És més difícil generar autonomia.</a:t>
            </a:r>
            <a:endParaRPr lang="en-US" sz="950" dirty="0"/>
          </a:p>
        </p:txBody>
      </p:sp>
      <p:sp>
        <p:nvSpPr>
          <p:cNvPr id="54" name="Text 52"/>
          <p:cNvSpPr/>
          <p:nvPr/>
        </p:nvSpPr>
        <p:spPr>
          <a:xfrm>
            <a:off x="703064" y="16070818"/>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La falta de transparència. Ser poc clar o enigmàtica. No informar sobre la situació</a:t>
            </a:r>
            <a:endParaRPr lang="en-US" sz="950" dirty="0"/>
          </a:p>
        </p:txBody>
      </p:sp>
      <p:sp>
        <p:nvSpPr>
          <p:cNvPr id="55" name="Text 53"/>
          <p:cNvSpPr/>
          <p:nvPr/>
        </p:nvSpPr>
        <p:spPr>
          <a:xfrm>
            <a:off x="703064" y="16305371"/>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Generació d'expectatives que no es compliran</a:t>
            </a:r>
            <a:endParaRPr lang="en-US" sz="950" dirty="0"/>
          </a:p>
        </p:txBody>
      </p:sp>
      <p:sp>
        <p:nvSpPr>
          <p:cNvPr id="56" name="Text 54"/>
          <p:cNvSpPr/>
          <p:nvPr/>
        </p:nvSpPr>
        <p:spPr>
          <a:xfrm>
            <a:off x="703064" y="16539924"/>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Donar un no sense arguments, autoritarisme</a:t>
            </a:r>
            <a:endParaRPr lang="en-US" sz="950" dirty="0"/>
          </a:p>
        </p:txBody>
      </p:sp>
      <p:sp>
        <p:nvSpPr>
          <p:cNvPr id="57" name="Text 55"/>
          <p:cNvSpPr/>
          <p:nvPr/>
        </p:nvSpPr>
        <p:spPr>
          <a:xfrm>
            <a:off x="7442359" y="14663499"/>
            <a:ext cx="6484977" cy="197525"/>
          </a:xfrm>
          <a:prstGeom prst="rect">
            <a:avLst/>
          </a:prstGeom>
          <a:noFill/>
          <a:ln/>
        </p:spPr>
        <p:txBody>
          <a:bodyPr wrap="none" lIns="0" tIns="0" rIns="0" bIns="0" rtlCol="0" anchor="t"/>
          <a:lstStyle/>
          <a:p>
            <a:pPr algn="l" indent="0" marL="0">
              <a:lnSpc>
                <a:spcPts val="1550"/>
              </a:lnSpc>
              <a:buNone/>
            </a:pPr>
            <a:r>
              <a:rPr lang="en-US" sz="950" b="1" dirty="0">
                <a:solidFill>
                  <a:srgbClr val="405449"/>
                </a:solidFill>
                <a:latin typeface="Nobile" pitchFamily="34" charset="0"/>
                <a:ea typeface="Nobile" pitchFamily="34" charset="-122"/>
                <a:cs typeface="Nobile" pitchFamily="34" charset="-120"/>
              </a:rPr>
              <a:t>Confiança:</a:t>
            </a:r>
            <a:endParaRPr lang="en-US" sz="950" dirty="0"/>
          </a:p>
        </p:txBody>
      </p:sp>
      <p:sp>
        <p:nvSpPr>
          <p:cNvPr id="58" name="Text 56"/>
          <p:cNvSpPr/>
          <p:nvPr/>
        </p:nvSpPr>
        <p:spPr>
          <a:xfrm>
            <a:off x="7442359" y="14935081"/>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Promoure un entorn de seguretat, entorns físics acollidors</a:t>
            </a:r>
            <a:endParaRPr lang="en-US" sz="950" dirty="0"/>
          </a:p>
        </p:txBody>
      </p:sp>
      <p:sp>
        <p:nvSpPr>
          <p:cNvPr id="59" name="Text 57"/>
          <p:cNvSpPr/>
          <p:nvPr/>
        </p:nvSpPr>
        <p:spPr>
          <a:xfrm>
            <a:off x="7442359" y="15169634"/>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Complir acords</a:t>
            </a:r>
            <a:endParaRPr lang="en-US" sz="950" dirty="0"/>
          </a:p>
        </p:txBody>
      </p:sp>
      <p:sp>
        <p:nvSpPr>
          <p:cNvPr id="60" name="Text 58"/>
          <p:cNvSpPr/>
          <p:nvPr/>
        </p:nvSpPr>
        <p:spPr>
          <a:xfrm>
            <a:off x="7442359" y="15404187"/>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Sinceritat</a:t>
            </a:r>
            <a:endParaRPr lang="en-US" sz="950" dirty="0"/>
          </a:p>
        </p:txBody>
      </p:sp>
      <p:sp>
        <p:nvSpPr>
          <p:cNvPr id="61" name="Text 59"/>
          <p:cNvSpPr/>
          <p:nvPr/>
        </p:nvSpPr>
        <p:spPr>
          <a:xfrm>
            <a:off x="7442359" y="15638740"/>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Mostrar preocupació per la persona i el seu problema</a:t>
            </a:r>
            <a:endParaRPr lang="en-US" sz="950" dirty="0"/>
          </a:p>
        </p:txBody>
      </p:sp>
      <p:sp>
        <p:nvSpPr>
          <p:cNvPr id="62" name="Text 60"/>
          <p:cNvSpPr/>
          <p:nvPr/>
        </p:nvSpPr>
        <p:spPr>
          <a:xfrm>
            <a:off x="7442359" y="15873293"/>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Mostrar coneixement de la persona i la situació.</a:t>
            </a:r>
            <a:endParaRPr lang="en-US" sz="950" dirty="0"/>
          </a:p>
        </p:txBody>
      </p:sp>
      <p:sp>
        <p:nvSpPr>
          <p:cNvPr id="63" name="Text 61"/>
          <p:cNvSpPr/>
          <p:nvPr/>
        </p:nvSpPr>
        <p:spPr>
          <a:xfrm>
            <a:off x="7442359" y="16107847"/>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Constància</a:t>
            </a:r>
            <a:endParaRPr lang="en-US" sz="950" dirty="0"/>
          </a:p>
        </p:txBody>
      </p:sp>
      <p:sp>
        <p:nvSpPr>
          <p:cNvPr id="64" name="Text 62"/>
          <p:cNvSpPr/>
          <p:nvPr/>
        </p:nvSpPr>
        <p:spPr>
          <a:xfrm>
            <a:off x="7442359" y="16342400"/>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Fer sentir la persona respectada</a:t>
            </a:r>
            <a:endParaRPr lang="en-US" sz="950" dirty="0"/>
          </a:p>
        </p:txBody>
      </p:sp>
      <p:sp>
        <p:nvSpPr>
          <p:cNvPr id="65" name="Text 63"/>
          <p:cNvSpPr/>
          <p:nvPr/>
        </p:nvSpPr>
        <p:spPr>
          <a:xfrm>
            <a:off x="7442359" y="16576953"/>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Escoltar</a:t>
            </a:r>
            <a:endParaRPr lang="en-US" sz="950" dirty="0"/>
          </a:p>
        </p:txBody>
      </p:sp>
      <p:sp>
        <p:nvSpPr>
          <p:cNvPr id="66" name="Text 64"/>
          <p:cNvSpPr/>
          <p:nvPr/>
        </p:nvSpPr>
        <p:spPr>
          <a:xfrm>
            <a:off x="7442359" y="16811506"/>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Aportar solucions</a:t>
            </a:r>
            <a:endParaRPr lang="en-US" sz="950" dirty="0"/>
          </a:p>
        </p:txBody>
      </p:sp>
      <p:sp>
        <p:nvSpPr>
          <p:cNvPr id="67" name="Shape 65"/>
          <p:cNvSpPr/>
          <p:nvPr/>
        </p:nvSpPr>
        <p:spPr>
          <a:xfrm>
            <a:off x="579715" y="17053679"/>
            <a:ext cx="13470969" cy="1768197"/>
          </a:xfrm>
          <a:prstGeom prst="rect">
            <a:avLst/>
          </a:prstGeom>
          <a:solidFill>
            <a:srgbClr val="FFFFFF">
              <a:alpha val="4000"/>
            </a:srgbClr>
          </a:solidFill>
          <a:ln/>
        </p:spPr>
      </p:sp>
      <p:sp>
        <p:nvSpPr>
          <p:cNvPr id="68" name="Text 66"/>
          <p:cNvSpPr/>
          <p:nvPr/>
        </p:nvSpPr>
        <p:spPr>
          <a:xfrm>
            <a:off x="703064" y="17135356"/>
            <a:ext cx="6484977" cy="197525"/>
          </a:xfrm>
          <a:prstGeom prst="rect">
            <a:avLst/>
          </a:prstGeom>
          <a:noFill/>
          <a:ln/>
        </p:spPr>
        <p:txBody>
          <a:bodyPr wrap="none" lIns="0" tIns="0" rIns="0" bIns="0" rtlCol="0" anchor="t"/>
          <a:lstStyle/>
          <a:p>
            <a:pPr algn="l" indent="0" marL="0">
              <a:lnSpc>
                <a:spcPts val="1550"/>
              </a:lnSpc>
              <a:buNone/>
            </a:pPr>
            <a:r>
              <a:rPr lang="en-US" sz="950" b="1" dirty="0">
                <a:solidFill>
                  <a:srgbClr val="405449"/>
                </a:solidFill>
                <a:latin typeface="Nobile" pitchFamily="34" charset="0"/>
                <a:ea typeface="Nobile" pitchFamily="34" charset="-122"/>
                <a:cs typeface="Nobile" pitchFamily="34" charset="-120"/>
              </a:rPr>
              <a:t>Comunicació:</a:t>
            </a:r>
            <a:endParaRPr lang="en-US" sz="950" dirty="0"/>
          </a:p>
        </p:txBody>
      </p:sp>
      <p:sp>
        <p:nvSpPr>
          <p:cNvPr id="69" name="Text 67"/>
          <p:cNvSpPr/>
          <p:nvPr/>
        </p:nvSpPr>
        <p:spPr>
          <a:xfrm>
            <a:off x="703064" y="17406937"/>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No saber escoltar</a:t>
            </a:r>
            <a:endParaRPr lang="en-US" sz="950" dirty="0"/>
          </a:p>
        </p:txBody>
      </p:sp>
      <p:sp>
        <p:nvSpPr>
          <p:cNvPr id="70" name="Text 68"/>
          <p:cNvSpPr/>
          <p:nvPr/>
        </p:nvSpPr>
        <p:spPr>
          <a:xfrm>
            <a:off x="703064" y="17641491"/>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No donar la paraula a tothom que la demana en espais de participació</a:t>
            </a:r>
            <a:endParaRPr lang="en-US" sz="950" dirty="0"/>
          </a:p>
        </p:txBody>
      </p:sp>
      <p:sp>
        <p:nvSpPr>
          <p:cNvPr id="71" name="Text 69"/>
          <p:cNvSpPr/>
          <p:nvPr/>
        </p:nvSpPr>
        <p:spPr>
          <a:xfrm>
            <a:off x="703064" y="17876044"/>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No ser capaç de ser assertiu (i de dir les coses encara que siguin negatives)</a:t>
            </a:r>
            <a:endParaRPr lang="en-US" sz="950" dirty="0"/>
          </a:p>
        </p:txBody>
      </p:sp>
      <p:sp>
        <p:nvSpPr>
          <p:cNvPr id="72" name="Text 70"/>
          <p:cNvSpPr/>
          <p:nvPr/>
        </p:nvSpPr>
        <p:spPr>
          <a:xfrm>
            <a:off x="703064" y="18110597"/>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Parlar de l'altre més que d'un mateix: acusar, pressuposar, interpretar, jutjar.</a:t>
            </a:r>
            <a:endParaRPr lang="en-US" sz="950" dirty="0"/>
          </a:p>
        </p:txBody>
      </p:sp>
      <p:sp>
        <p:nvSpPr>
          <p:cNvPr id="73" name="Text 71"/>
          <p:cNvSpPr/>
          <p:nvPr/>
        </p:nvSpPr>
        <p:spPr>
          <a:xfrm>
            <a:off x="703064" y="18345150"/>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Utilitzar un to de veu fort, prepotent o irònic.</a:t>
            </a:r>
            <a:endParaRPr lang="en-US" sz="950" dirty="0"/>
          </a:p>
        </p:txBody>
      </p:sp>
      <p:sp>
        <p:nvSpPr>
          <p:cNvPr id="74" name="Text 72"/>
          <p:cNvSpPr/>
          <p:nvPr/>
        </p:nvSpPr>
        <p:spPr>
          <a:xfrm>
            <a:off x="7442359" y="17135356"/>
            <a:ext cx="6484977" cy="197525"/>
          </a:xfrm>
          <a:prstGeom prst="rect">
            <a:avLst/>
          </a:prstGeom>
          <a:noFill/>
          <a:ln/>
        </p:spPr>
        <p:txBody>
          <a:bodyPr wrap="none" lIns="0" tIns="0" rIns="0" bIns="0" rtlCol="0" anchor="t"/>
          <a:lstStyle/>
          <a:p>
            <a:pPr algn="l" indent="0" marL="0">
              <a:lnSpc>
                <a:spcPts val="1550"/>
              </a:lnSpc>
              <a:buNone/>
            </a:pPr>
            <a:r>
              <a:rPr lang="en-US" sz="950" b="1" dirty="0">
                <a:solidFill>
                  <a:srgbClr val="405449"/>
                </a:solidFill>
                <a:latin typeface="Nobile" pitchFamily="34" charset="0"/>
                <a:ea typeface="Nobile" pitchFamily="34" charset="-122"/>
                <a:cs typeface="Nobile" pitchFamily="34" charset="-120"/>
              </a:rPr>
              <a:t>Comunicació:</a:t>
            </a:r>
            <a:endParaRPr lang="en-US" sz="950" dirty="0"/>
          </a:p>
        </p:txBody>
      </p:sp>
      <p:sp>
        <p:nvSpPr>
          <p:cNvPr id="75" name="Text 73"/>
          <p:cNvSpPr/>
          <p:nvPr/>
        </p:nvSpPr>
        <p:spPr>
          <a:xfrm>
            <a:off x="7442359" y="17406937"/>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Claredat, transparència</a:t>
            </a:r>
            <a:endParaRPr lang="en-US" sz="950" dirty="0"/>
          </a:p>
        </p:txBody>
      </p:sp>
      <p:sp>
        <p:nvSpPr>
          <p:cNvPr id="76" name="Text 74"/>
          <p:cNvSpPr/>
          <p:nvPr/>
        </p:nvSpPr>
        <p:spPr>
          <a:xfrm>
            <a:off x="7442359" y="17641491"/>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Comunicació activa</a:t>
            </a:r>
            <a:endParaRPr lang="en-US" sz="950" dirty="0"/>
          </a:p>
        </p:txBody>
      </p:sp>
      <p:sp>
        <p:nvSpPr>
          <p:cNvPr id="77" name="Text 75"/>
          <p:cNvSpPr/>
          <p:nvPr/>
        </p:nvSpPr>
        <p:spPr>
          <a:xfrm>
            <a:off x="7442359" y="17876044"/>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Adequar el llenguatge</a:t>
            </a:r>
            <a:endParaRPr lang="en-US" sz="950" dirty="0"/>
          </a:p>
        </p:txBody>
      </p:sp>
      <p:sp>
        <p:nvSpPr>
          <p:cNvPr id="78" name="Text 76"/>
          <p:cNvSpPr/>
          <p:nvPr/>
        </p:nvSpPr>
        <p:spPr>
          <a:xfrm>
            <a:off x="7442359" y="18110597"/>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Escolta activa</a:t>
            </a:r>
            <a:endParaRPr lang="en-US" sz="950" dirty="0"/>
          </a:p>
        </p:txBody>
      </p:sp>
      <p:sp>
        <p:nvSpPr>
          <p:cNvPr id="79" name="Text 77"/>
          <p:cNvSpPr/>
          <p:nvPr/>
        </p:nvSpPr>
        <p:spPr>
          <a:xfrm>
            <a:off x="7442359" y="18345150"/>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Saber expressar (paraula, corporal)</a:t>
            </a:r>
            <a:endParaRPr lang="en-US" sz="950" dirty="0"/>
          </a:p>
        </p:txBody>
      </p:sp>
      <p:sp>
        <p:nvSpPr>
          <p:cNvPr id="80" name="Text 78"/>
          <p:cNvSpPr/>
          <p:nvPr/>
        </p:nvSpPr>
        <p:spPr>
          <a:xfrm>
            <a:off x="7442359" y="18579703"/>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Utilitzar el jo-missatge</a:t>
            </a:r>
            <a:endParaRPr lang="en-US" sz="950" dirty="0"/>
          </a:p>
        </p:txBody>
      </p:sp>
      <p:sp>
        <p:nvSpPr>
          <p:cNvPr id="81" name="Shape 79"/>
          <p:cNvSpPr/>
          <p:nvPr/>
        </p:nvSpPr>
        <p:spPr>
          <a:xfrm>
            <a:off x="579715" y="18821876"/>
            <a:ext cx="13470969" cy="1533644"/>
          </a:xfrm>
          <a:prstGeom prst="rect">
            <a:avLst/>
          </a:prstGeom>
          <a:solidFill>
            <a:srgbClr val="000000">
              <a:alpha val="4000"/>
            </a:srgbClr>
          </a:solidFill>
          <a:ln/>
        </p:spPr>
      </p:sp>
      <p:sp>
        <p:nvSpPr>
          <p:cNvPr id="82" name="Text 80"/>
          <p:cNvSpPr/>
          <p:nvPr/>
        </p:nvSpPr>
        <p:spPr>
          <a:xfrm>
            <a:off x="703064" y="18903553"/>
            <a:ext cx="6484977" cy="197525"/>
          </a:xfrm>
          <a:prstGeom prst="rect">
            <a:avLst/>
          </a:prstGeom>
          <a:noFill/>
          <a:ln/>
        </p:spPr>
        <p:txBody>
          <a:bodyPr wrap="none" lIns="0" tIns="0" rIns="0" bIns="0" rtlCol="0" anchor="t"/>
          <a:lstStyle/>
          <a:p>
            <a:pPr algn="l" indent="0" marL="0">
              <a:lnSpc>
                <a:spcPts val="1550"/>
              </a:lnSpc>
              <a:buNone/>
            </a:pPr>
            <a:r>
              <a:rPr lang="en-US" sz="950" b="1" dirty="0">
                <a:solidFill>
                  <a:srgbClr val="405449"/>
                </a:solidFill>
                <a:latin typeface="Nobile" pitchFamily="34" charset="0"/>
                <a:ea typeface="Nobile" pitchFamily="34" charset="-122"/>
                <a:cs typeface="Nobile" pitchFamily="34" charset="-120"/>
              </a:rPr>
              <a:t>Cooperació:</a:t>
            </a:r>
            <a:endParaRPr lang="en-US" sz="950" dirty="0"/>
          </a:p>
        </p:txBody>
      </p:sp>
      <p:sp>
        <p:nvSpPr>
          <p:cNvPr id="83" name="Text 81"/>
          <p:cNvSpPr/>
          <p:nvPr/>
        </p:nvSpPr>
        <p:spPr>
          <a:xfrm>
            <a:off x="703064" y="19175135"/>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Manca de treball en equip</a:t>
            </a:r>
            <a:endParaRPr lang="en-US" sz="950" dirty="0"/>
          </a:p>
        </p:txBody>
      </p:sp>
      <p:sp>
        <p:nvSpPr>
          <p:cNvPr id="84" name="Text 82"/>
          <p:cNvSpPr/>
          <p:nvPr/>
        </p:nvSpPr>
        <p:spPr>
          <a:xfrm>
            <a:off x="703064" y="19409688"/>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Falta de flexibilitat, rigidesa en els rols, distància de poder excessiva</a:t>
            </a:r>
            <a:endParaRPr lang="en-US" sz="950" dirty="0"/>
          </a:p>
        </p:txBody>
      </p:sp>
      <p:sp>
        <p:nvSpPr>
          <p:cNvPr id="85" name="Text 83"/>
          <p:cNvSpPr/>
          <p:nvPr/>
        </p:nvSpPr>
        <p:spPr>
          <a:xfrm>
            <a:off x="703064" y="19644241"/>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No donar resposta a res, no estructural, ni a demandes ni a necessitats</a:t>
            </a:r>
            <a:endParaRPr lang="en-US" sz="950" dirty="0"/>
          </a:p>
        </p:txBody>
      </p:sp>
      <p:sp>
        <p:nvSpPr>
          <p:cNvPr id="86" name="Text 84"/>
          <p:cNvSpPr/>
          <p:nvPr/>
        </p:nvSpPr>
        <p:spPr>
          <a:xfrm>
            <a:off x="703064" y="19878794"/>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Manca de temps per saturació de treball</a:t>
            </a:r>
            <a:endParaRPr lang="en-US" sz="950" dirty="0"/>
          </a:p>
        </p:txBody>
      </p:sp>
      <p:sp>
        <p:nvSpPr>
          <p:cNvPr id="87" name="Text 85"/>
          <p:cNvSpPr/>
          <p:nvPr/>
        </p:nvSpPr>
        <p:spPr>
          <a:xfrm>
            <a:off x="703064" y="20113347"/>
            <a:ext cx="6484977" cy="197525"/>
          </a:xfrm>
          <a:prstGeom prst="rect">
            <a:avLst/>
          </a:prstGeom>
          <a:noFill/>
          <a:ln/>
        </p:spPr>
        <p:txBody>
          <a:bodyPr wrap="none" lIns="0" tIns="0" rIns="0" bIns="0" rtlCol="0" anchor="t"/>
          <a:lstStyle/>
          <a:p>
            <a:pPr algn="l" marL="342900" indent="-342900">
              <a:lnSpc>
                <a:spcPts val="1550"/>
              </a:lnSpc>
              <a:buSzPct val="100000"/>
              <a:buChar char="•"/>
            </a:pPr>
            <a:r>
              <a:rPr lang="en-US" sz="950" dirty="0">
                <a:solidFill>
                  <a:srgbClr val="405449"/>
                </a:solidFill>
                <a:latin typeface="Nobile" pitchFamily="34" charset="0"/>
                <a:ea typeface="Nobile" pitchFamily="34" charset="-122"/>
                <a:cs typeface="Nobile" pitchFamily="34" charset="-120"/>
              </a:rPr>
              <a:t>Tenir actitud davant la feina egocèntrica: el teu és el millor...</a:t>
            </a:r>
            <a:endParaRPr lang="en-US" sz="950" dirty="0"/>
          </a:p>
        </p:txBody>
      </p:sp>
      <p:sp>
        <p:nvSpPr>
          <p:cNvPr id="88" name="Text 86"/>
          <p:cNvSpPr/>
          <p:nvPr/>
        </p:nvSpPr>
        <p:spPr>
          <a:xfrm>
            <a:off x="7442359" y="18903553"/>
            <a:ext cx="6484977" cy="197525"/>
          </a:xfrm>
          <a:prstGeom prst="rect">
            <a:avLst/>
          </a:prstGeom>
          <a:noFill/>
          <a:ln/>
        </p:spPr>
        <p:txBody>
          <a:bodyPr wrap="none" lIns="0" tIns="0" rIns="0" bIns="0" rtlCol="0" anchor="t"/>
          <a:lstStyle/>
          <a:p>
            <a:pPr algn="l" indent="0" marL="0">
              <a:lnSpc>
                <a:spcPts val="1550"/>
              </a:lnSpc>
              <a:buNone/>
            </a:pPr>
            <a:r>
              <a:rPr lang="en-US" sz="950" b="1" dirty="0">
                <a:solidFill>
                  <a:srgbClr val="405449"/>
                </a:solidFill>
                <a:latin typeface="Nobile" pitchFamily="34" charset="0"/>
                <a:ea typeface="Nobile" pitchFamily="34" charset="-122"/>
                <a:cs typeface="Nobile" pitchFamily="34" charset="-120"/>
              </a:rPr>
              <a:t>Cooperació:</a:t>
            </a:r>
            <a:endParaRPr lang="en-US" sz="950" dirty="0"/>
          </a:p>
        </p:txBody>
      </p:sp>
      <p:sp>
        <p:nvSpPr>
          <p:cNvPr id="89" name="Text 87"/>
          <p:cNvSpPr/>
          <p:nvPr/>
        </p:nvSpPr>
        <p:spPr>
          <a:xfrm>
            <a:off x="572095" y="20501967"/>
            <a:ext cx="13486209" cy="197525"/>
          </a:xfrm>
          <a:prstGeom prst="rect">
            <a:avLst/>
          </a:prstGeom>
          <a:noFill/>
          <a:ln/>
        </p:spPr>
        <p:txBody>
          <a:bodyPr wrap="none" lIns="0" tIns="0" rIns="0" bIns="0" rtlCol="0" anchor="t"/>
          <a:lstStyle/>
          <a:p>
            <a:pPr algn="l" indent="0" marL="0">
              <a:lnSpc>
                <a:spcPts val="1550"/>
              </a:lnSpc>
              <a:buNone/>
            </a:pPr>
            <a:r>
              <a:rPr lang="en-US" sz="950" dirty="0">
                <a:solidFill>
                  <a:srgbClr val="405449"/>
                </a:solidFill>
                <a:latin typeface="Nobile" pitchFamily="34" charset="0"/>
                <a:ea typeface="Nobile" pitchFamily="34" charset="-122"/>
                <a:cs typeface="Nobile" pitchFamily="34" charset="-120"/>
              </a:rPr>
              <a:t>Font: Extret del grup de tècnics/es socials del Raval en un curs organitzat pel Districte de Ciutat Vella de l'Ajuntament de Barcelona en el marc del projecte "Districte, transformant conflictes". Novembre 2012.</a:t>
            </a:r>
            <a:endParaRPr lang="en-US" sz="950" dirty="0"/>
          </a:p>
        </p:txBody>
      </p:sp>
      <p:pic>
        <p:nvPicPr>
          <p:cNvPr id="90" name="Image 0" descr="preencoded.png">    </p:cNvPr>
          <p:cNvPicPr>
            <a:picLocks noChangeAspect="1"/>
          </p:cNvPicPr>
          <p:nvPr/>
        </p:nvPicPr>
        <p:blipFill>
          <a:blip r:embed="rId1"/>
          <a:stretch>
            <a:fillRect/>
          </a:stretch>
        </p:blipFill>
        <p:spPr>
          <a:xfrm>
            <a:off x="572095" y="20838319"/>
            <a:ext cx="13486209" cy="690324"/>
          </a:xfrm>
          <a:prstGeom prst="rect">
            <a:avLst/>
          </a:prstGeom>
        </p:spPr>
      </p:pic>
      <p:pic>
        <p:nvPicPr>
          <p:cNvPr id="91" name="Image 1" descr="preencoded.png">    </p:cNvPr>
          <p:cNvPicPr>
            <a:picLocks noChangeAspect="1"/>
          </p:cNvPicPr>
          <p:nvPr/>
        </p:nvPicPr>
        <p:blipFill>
          <a:blip r:embed="rId2"/>
          <a:stretch>
            <a:fillRect/>
          </a:stretch>
        </p:blipFill>
        <p:spPr>
          <a:xfrm>
            <a:off x="572095" y="21698307"/>
            <a:ext cx="13486209" cy="69032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648653" y="579477"/>
            <a:ext cx="2780109" cy="347424"/>
          </a:xfrm>
          <a:prstGeom prst="rect">
            <a:avLst/>
          </a:prstGeom>
          <a:noFill/>
          <a:ln/>
        </p:spPr>
        <p:txBody>
          <a:bodyPr wrap="none" lIns="0" tIns="0" rIns="0" bIns="0" rtlCol="0" anchor="t"/>
          <a:lstStyle/>
          <a:p>
            <a:pPr algn="l" indent="0" marL="0">
              <a:lnSpc>
                <a:spcPts val="2700"/>
              </a:lnSpc>
              <a:buNone/>
            </a:pPr>
            <a:r>
              <a:rPr lang="en-US" sz="2150" b="1" dirty="0">
                <a:solidFill>
                  <a:srgbClr val="3B4540"/>
                </a:solidFill>
                <a:latin typeface="Fraunces Extra Bold" pitchFamily="34" charset="0"/>
                <a:ea typeface="Fraunces Extra Bold" pitchFamily="34" charset="-122"/>
                <a:cs typeface="Fraunces Extra Bold" pitchFamily="34" charset="-120"/>
              </a:rPr>
              <a:t>3. Bones pràctiques</a:t>
            </a:r>
            <a:endParaRPr lang="en-US" sz="2150" dirty="0"/>
          </a:p>
        </p:txBody>
      </p:sp>
      <p:sp>
        <p:nvSpPr>
          <p:cNvPr id="3" name="Text 1"/>
          <p:cNvSpPr/>
          <p:nvPr/>
        </p:nvSpPr>
        <p:spPr>
          <a:xfrm>
            <a:off x="648653" y="1297543"/>
            <a:ext cx="13333095" cy="593169"/>
          </a:xfrm>
          <a:prstGeom prst="rect">
            <a:avLst/>
          </a:prstGeom>
          <a:noFill/>
          <a:ln/>
        </p:spPr>
        <p:txBody>
          <a:bodyPr wrap="square" lIns="0" tIns="0" rIns="0" bIns="0" rtlCol="0" anchor="t"/>
          <a:lstStyle/>
          <a:p>
            <a:pPr algn="l" indent="0" marL="0">
              <a:lnSpc>
                <a:spcPts val="2300"/>
              </a:lnSpc>
              <a:buNone/>
            </a:pPr>
            <a:r>
              <a:rPr lang="en-US" sz="1450" dirty="0">
                <a:solidFill>
                  <a:srgbClr val="405449"/>
                </a:solidFill>
                <a:latin typeface="Nobile" pitchFamily="34" charset="0"/>
                <a:ea typeface="Nobile" pitchFamily="34" charset="-122"/>
                <a:cs typeface="Nobile" pitchFamily="34" charset="-120"/>
              </a:rPr>
              <a:t>A nivell local, qualsevol política dirigida a reduir les violències i aportar recursos per abordar el conflicte de forma constructiva i participativa, prèviament a situacions de crisis i violència, serà una política de provenció. Alguns exemples són:</a:t>
            </a:r>
            <a:endParaRPr lang="en-US" sz="1450" dirty="0"/>
          </a:p>
        </p:txBody>
      </p:sp>
      <p:sp>
        <p:nvSpPr>
          <p:cNvPr id="4" name="Text 2"/>
          <p:cNvSpPr/>
          <p:nvPr/>
        </p:nvSpPr>
        <p:spPr>
          <a:xfrm>
            <a:off x="648653" y="2099191"/>
            <a:ext cx="13333095" cy="889754"/>
          </a:xfrm>
          <a:prstGeom prst="rect">
            <a:avLst/>
          </a:prstGeom>
          <a:noFill/>
          <a:ln/>
        </p:spPr>
        <p:txBody>
          <a:bodyPr wrap="square" lIns="0" tIns="0" rIns="0" bIns="0" rtlCol="0" anchor="t"/>
          <a:lstStyle/>
          <a:p>
            <a:pPr algn="l" marL="342900" indent="-342900">
              <a:lnSpc>
                <a:spcPts val="2300"/>
              </a:lnSpc>
              <a:buSzPct val="100000"/>
              <a:buChar char="•"/>
            </a:pPr>
            <a:r>
              <a:rPr lang="en-US" sz="1450" dirty="0">
                <a:solidFill>
                  <a:srgbClr val="405449"/>
                </a:solidFill>
                <a:latin typeface="Nobile" pitchFamily="34" charset="0"/>
                <a:ea typeface="Nobile" pitchFamily="34" charset="-122"/>
                <a:cs typeface="Nobile" pitchFamily="34" charset="-120"/>
              </a:rPr>
              <a:t>La promoció d'espais de trobada entre col·lectius diversos d'un mateix barri, afavorint el coneixement i cooperació entre aquests: La creació de centres cívics amb activitats dirigides i espais per a infants, joves i gent gran, enlloc de casals d'avis o juvenils aïllats; L'organització de casals on es reuneixin diferents entitats i</a:t>
            </a:r>
            <a:endParaRPr lang="en-US" sz="1450" dirty="0"/>
          </a:p>
        </p:txBody>
      </p:sp>
      <p:sp>
        <p:nvSpPr>
          <p:cNvPr id="5" name="Text 3"/>
          <p:cNvSpPr/>
          <p:nvPr/>
        </p:nvSpPr>
        <p:spPr>
          <a:xfrm>
            <a:off x="648653" y="3197423"/>
            <a:ext cx="13333095" cy="296585"/>
          </a:xfrm>
          <a:prstGeom prst="rect">
            <a:avLst/>
          </a:prstGeom>
          <a:noFill/>
          <a:ln/>
        </p:spPr>
        <p:txBody>
          <a:bodyPr wrap="none" lIns="0" tIns="0" rIns="0" bIns="0" rtlCol="0" anchor="t"/>
          <a:lstStyle/>
          <a:p>
            <a:pPr algn="l" indent="0" marL="0">
              <a:lnSpc>
                <a:spcPts val="2300"/>
              </a:lnSpc>
              <a:buNone/>
            </a:pPr>
            <a:r>
              <a:rPr lang="en-US" sz="1450" dirty="0">
                <a:solidFill>
                  <a:srgbClr val="405449"/>
                </a:solidFill>
                <a:latin typeface="Nobile" pitchFamily="34" charset="0"/>
                <a:ea typeface="Nobile" pitchFamily="34" charset="-122"/>
                <a:cs typeface="Nobile" pitchFamily="34" charset="-120"/>
              </a:rPr>
              <a:t>col·lectius en edificis amb espais comuns i necessitats de coordinació i col·laboració mútua, etc.</a:t>
            </a:r>
            <a:endParaRPr lang="en-US" sz="1450" dirty="0"/>
          </a:p>
        </p:txBody>
      </p:sp>
      <p:sp>
        <p:nvSpPr>
          <p:cNvPr id="6" name="Text 4"/>
          <p:cNvSpPr/>
          <p:nvPr/>
        </p:nvSpPr>
        <p:spPr>
          <a:xfrm>
            <a:off x="648653" y="3702487"/>
            <a:ext cx="13333095" cy="593169"/>
          </a:xfrm>
          <a:prstGeom prst="rect">
            <a:avLst/>
          </a:prstGeom>
          <a:noFill/>
          <a:ln/>
        </p:spPr>
        <p:txBody>
          <a:bodyPr wrap="square" lIns="0" tIns="0" rIns="0" bIns="0" rtlCol="0" anchor="t"/>
          <a:lstStyle/>
          <a:p>
            <a:pPr algn="l" marL="342900" indent="-342900">
              <a:lnSpc>
                <a:spcPts val="2300"/>
              </a:lnSpc>
              <a:buSzPct val="100000"/>
              <a:buChar char="•"/>
            </a:pPr>
            <a:r>
              <a:rPr lang="en-US" sz="1450" dirty="0">
                <a:solidFill>
                  <a:srgbClr val="405449"/>
                </a:solidFill>
                <a:latin typeface="Nobile" pitchFamily="34" charset="0"/>
                <a:ea typeface="Nobile" pitchFamily="34" charset="-122"/>
                <a:cs typeface="Nobile" pitchFamily="34" charset="-120"/>
              </a:rPr>
              <a:t>La presència de persones que puguin teixir ponts entre diferents col·lectius: fomentar la presència continuada d'educadors de carrer als barris, facilitar el paper de líders comunitaris positius, promoure polícia de proximitat amb coneixement del barri i de les seves persones, etc.</a:t>
            </a:r>
            <a:endParaRPr lang="en-US" sz="1450" dirty="0"/>
          </a:p>
        </p:txBody>
      </p:sp>
      <p:sp>
        <p:nvSpPr>
          <p:cNvPr id="7" name="Text 5"/>
          <p:cNvSpPr/>
          <p:nvPr/>
        </p:nvSpPr>
        <p:spPr>
          <a:xfrm>
            <a:off x="648653" y="4360426"/>
            <a:ext cx="13333095" cy="593169"/>
          </a:xfrm>
          <a:prstGeom prst="rect">
            <a:avLst/>
          </a:prstGeom>
          <a:noFill/>
          <a:ln/>
        </p:spPr>
        <p:txBody>
          <a:bodyPr wrap="square" lIns="0" tIns="0" rIns="0" bIns="0" rtlCol="0" anchor="t"/>
          <a:lstStyle/>
          <a:p>
            <a:pPr algn="l" marL="342900" indent="-342900">
              <a:lnSpc>
                <a:spcPts val="2300"/>
              </a:lnSpc>
              <a:buSzPct val="100000"/>
              <a:buChar char="•"/>
            </a:pPr>
            <a:r>
              <a:rPr lang="en-US" sz="1450" dirty="0">
                <a:solidFill>
                  <a:srgbClr val="405449"/>
                </a:solidFill>
                <a:latin typeface="Nobile" pitchFamily="34" charset="0"/>
                <a:ea typeface="Nobile" pitchFamily="34" charset="-122"/>
                <a:cs typeface="Nobile" pitchFamily="34" charset="-120"/>
              </a:rPr>
              <a:t>Promoure mesures de participació i enfortiment del teixit social: fer polítiques de suport a les entitats cíviques i comunitàries de voluntariat (associacions esportives, de cultura popular, etc.), a activitats comunitàries promogudes des dels propis barris, etc.</a:t>
            </a:r>
            <a:endParaRPr lang="en-US" sz="1450" dirty="0"/>
          </a:p>
        </p:txBody>
      </p:sp>
      <p:sp>
        <p:nvSpPr>
          <p:cNvPr id="8" name="Text 6"/>
          <p:cNvSpPr/>
          <p:nvPr/>
        </p:nvSpPr>
        <p:spPr>
          <a:xfrm>
            <a:off x="648653" y="5018365"/>
            <a:ext cx="13333095" cy="593169"/>
          </a:xfrm>
          <a:prstGeom prst="rect">
            <a:avLst/>
          </a:prstGeom>
          <a:noFill/>
          <a:ln/>
        </p:spPr>
        <p:txBody>
          <a:bodyPr wrap="square" lIns="0" tIns="0" rIns="0" bIns="0" rtlCol="0" anchor="t"/>
          <a:lstStyle/>
          <a:p>
            <a:pPr algn="l" marL="342900" indent="-342900">
              <a:lnSpc>
                <a:spcPts val="2300"/>
              </a:lnSpc>
              <a:buSzPct val="100000"/>
              <a:buChar char="•"/>
            </a:pPr>
            <a:r>
              <a:rPr lang="en-US" sz="1450" dirty="0">
                <a:solidFill>
                  <a:srgbClr val="405449"/>
                </a:solidFill>
                <a:latin typeface="Nobile" pitchFamily="34" charset="0"/>
                <a:ea typeface="Nobile" pitchFamily="34" charset="-122"/>
                <a:cs typeface="Nobile" pitchFamily="34" charset="-120"/>
              </a:rPr>
              <a:t>Garantir serveis socials de qualitat que puguin sustentar situacions de vulnerabilitat de les persones: assegurar serveis de salut i educació, serveis de suport a les famílies, d'atenció a la gent gran, etc.</a:t>
            </a:r>
            <a:endParaRPr lang="en-US" sz="1450" dirty="0"/>
          </a:p>
        </p:txBody>
      </p:sp>
      <p:sp>
        <p:nvSpPr>
          <p:cNvPr id="9" name="Text 7"/>
          <p:cNvSpPr/>
          <p:nvPr/>
        </p:nvSpPr>
        <p:spPr>
          <a:xfrm>
            <a:off x="648653" y="5676305"/>
            <a:ext cx="13333095" cy="593169"/>
          </a:xfrm>
          <a:prstGeom prst="rect">
            <a:avLst/>
          </a:prstGeom>
          <a:noFill/>
          <a:ln/>
        </p:spPr>
        <p:txBody>
          <a:bodyPr wrap="square" lIns="0" tIns="0" rIns="0" bIns="0" rtlCol="0" anchor="t"/>
          <a:lstStyle/>
          <a:p>
            <a:pPr algn="l" marL="342900" indent="-342900">
              <a:lnSpc>
                <a:spcPts val="2300"/>
              </a:lnSpc>
              <a:buSzPct val="100000"/>
              <a:buChar char="•"/>
            </a:pPr>
            <a:r>
              <a:rPr lang="en-US" sz="1450" dirty="0">
                <a:solidFill>
                  <a:srgbClr val="405449"/>
                </a:solidFill>
                <a:latin typeface="Nobile" pitchFamily="34" charset="0"/>
                <a:ea typeface="Nobile" pitchFamily="34" charset="-122"/>
                <a:cs typeface="Nobile" pitchFamily="34" charset="-120"/>
              </a:rPr>
              <a:t>Promoure l'educació preventiva en temes com les drogodependències o les relacions abusives. Actuacions que ofereixen recursos a nens i nenes per poder afrontar situacions de vulnerabilitat en què es puguin trobar en el futur.</a:t>
            </a:r>
            <a:endParaRPr lang="en-US" sz="1450" dirty="0"/>
          </a:p>
        </p:txBody>
      </p:sp>
      <p:sp>
        <p:nvSpPr>
          <p:cNvPr id="10" name="Text 8"/>
          <p:cNvSpPr/>
          <p:nvPr/>
        </p:nvSpPr>
        <p:spPr>
          <a:xfrm>
            <a:off x="648653" y="6334244"/>
            <a:ext cx="13333095" cy="593169"/>
          </a:xfrm>
          <a:prstGeom prst="rect">
            <a:avLst/>
          </a:prstGeom>
          <a:noFill/>
          <a:ln/>
        </p:spPr>
        <p:txBody>
          <a:bodyPr wrap="square" lIns="0" tIns="0" rIns="0" bIns="0" rtlCol="0" anchor="t"/>
          <a:lstStyle/>
          <a:p>
            <a:pPr algn="l" marL="342900" indent="-342900">
              <a:lnSpc>
                <a:spcPts val="2300"/>
              </a:lnSpc>
              <a:buSzPct val="100000"/>
              <a:buChar char="•"/>
            </a:pPr>
            <a:r>
              <a:rPr lang="en-US" sz="1450" dirty="0">
                <a:solidFill>
                  <a:srgbClr val="405449"/>
                </a:solidFill>
                <a:latin typeface="Nobile" pitchFamily="34" charset="0"/>
                <a:ea typeface="Nobile" pitchFamily="34" charset="-122"/>
                <a:cs typeface="Nobile" pitchFamily="34" charset="-120"/>
              </a:rPr>
              <a:t>Si treballem amb grups, promoure espais per desenvolupar la provenció dins d'aquests a través de dinàmiques, jocs, treballs cooperatius, espais organitzats de presa de decisions, etc.</a:t>
            </a:r>
            <a:endParaRPr lang="en-US" sz="1450" dirty="0"/>
          </a:p>
        </p:txBody>
      </p:sp>
      <p:sp>
        <p:nvSpPr>
          <p:cNvPr id="11" name="Text 9"/>
          <p:cNvSpPr/>
          <p:nvPr/>
        </p:nvSpPr>
        <p:spPr>
          <a:xfrm>
            <a:off x="648653" y="6992183"/>
            <a:ext cx="13333095" cy="296585"/>
          </a:xfrm>
          <a:prstGeom prst="rect">
            <a:avLst/>
          </a:prstGeom>
          <a:noFill/>
          <a:ln/>
        </p:spPr>
        <p:txBody>
          <a:bodyPr wrap="none" lIns="0" tIns="0" rIns="0" bIns="0" rtlCol="0" anchor="t"/>
          <a:lstStyle/>
          <a:p>
            <a:pPr algn="l" marL="342900" indent="-342900">
              <a:lnSpc>
                <a:spcPts val="2300"/>
              </a:lnSpc>
              <a:buSzPct val="100000"/>
              <a:buChar char="•"/>
            </a:pPr>
            <a:r>
              <a:rPr lang="en-US" sz="1450" dirty="0">
                <a:solidFill>
                  <a:srgbClr val="405449"/>
                </a:solidFill>
                <a:latin typeface="Nobile" pitchFamily="34" charset="0"/>
                <a:ea typeface="Nobile" pitchFamily="34" charset="-122"/>
                <a:cs typeface="Nobile" pitchFamily="34" charset="-120"/>
              </a:rPr>
              <a:t>Organitzar cursos i tallers d'habilitats personals en comunicació i afrontament del conflicte oberts a tota la ciutadania.</a:t>
            </a:r>
            <a:endParaRPr lang="en-US" sz="1450" dirty="0"/>
          </a:p>
        </p:txBody>
      </p:sp>
      <p:sp>
        <p:nvSpPr>
          <p:cNvPr id="12" name="Text 10"/>
          <p:cNvSpPr/>
          <p:nvPr/>
        </p:nvSpPr>
        <p:spPr>
          <a:xfrm>
            <a:off x="648653" y="7353538"/>
            <a:ext cx="13333095" cy="296585"/>
          </a:xfrm>
          <a:prstGeom prst="rect">
            <a:avLst/>
          </a:prstGeom>
          <a:noFill/>
          <a:ln/>
        </p:spPr>
        <p:txBody>
          <a:bodyPr wrap="none" lIns="0" tIns="0" rIns="0" bIns="0" rtlCol="0" anchor="t"/>
          <a:lstStyle/>
          <a:p>
            <a:pPr algn="l" marL="342900" indent="-342900">
              <a:lnSpc>
                <a:spcPts val="2300"/>
              </a:lnSpc>
              <a:buSzPct val="100000"/>
              <a:buChar char="•"/>
            </a:pPr>
            <a:r>
              <a:rPr lang="en-US" sz="1450" dirty="0">
                <a:solidFill>
                  <a:srgbClr val="405449"/>
                </a:solidFill>
                <a:latin typeface="Nobile" pitchFamily="34" charset="0"/>
                <a:ea typeface="Nobile" pitchFamily="34" charset="-122"/>
                <a:cs typeface="Nobile" pitchFamily="34" charset="-120"/>
              </a:rPr>
              <a:t>Etc.</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864037" y="1203841"/>
            <a:ext cx="3086100" cy="385763"/>
          </a:xfrm>
          <a:prstGeom prst="rect">
            <a:avLst/>
          </a:prstGeom>
          <a:noFill/>
          <a:ln/>
        </p:spPr>
        <p:txBody>
          <a:bodyPr wrap="none" lIns="0" tIns="0" rIns="0" bIns="0" rtlCol="0" anchor="t"/>
          <a:lstStyle/>
          <a:p>
            <a:pPr algn="l" indent="0" marL="0">
              <a:lnSpc>
                <a:spcPts val="3000"/>
              </a:lnSpc>
              <a:buNone/>
            </a:pPr>
            <a:r>
              <a:rPr lang="en-US" sz="2400" b="1" dirty="0">
                <a:solidFill>
                  <a:srgbClr val="3B4540"/>
                </a:solidFill>
                <a:latin typeface="Fraunces Extra Bold" pitchFamily="34" charset="0"/>
                <a:ea typeface="Fraunces Extra Bold" pitchFamily="34" charset="-122"/>
                <a:cs typeface="Fraunces Extra Bold" pitchFamily="34" charset="-120"/>
              </a:rPr>
              <a:t>4. Eina</a:t>
            </a:r>
            <a:endParaRPr lang="en-US" sz="2400" dirty="0"/>
          </a:p>
        </p:txBody>
      </p:sp>
      <p:sp>
        <p:nvSpPr>
          <p:cNvPr id="3" name="Text 1"/>
          <p:cNvSpPr/>
          <p:nvPr/>
        </p:nvSpPr>
        <p:spPr>
          <a:xfrm>
            <a:off x="864037" y="2083356"/>
            <a:ext cx="12902327" cy="395049"/>
          </a:xfrm>
          <a:prstGeom prst="rect">
            <a:avLst/>
          </a:prstGeom>
          <a:noFill/>
          <a:ln/>
        </p:spPr>
        <p:txBody>
          <a:bodyPr wrap="none" lIns="0" tIns="0" rIns="0" bIns="0" rtlCol="0" anchor="t"/>
          <a:lstStyle/>
          <a:p>
            <a:pPr algn="l" indent="0" marL="0">
              <a:lnSpc>
                <a:spcPts val="3100"/>
              </a:lnSpc>
              <a:buNone/>
            </a:pPr>
            <a:r>
              <a:rPr lang="en-US" sz="1900" dirty="0">
                <a:solidFill>
                  <a:srgbClr val="405449"/>
                </a:solidFill>
                <a:latin typeface="Nobile" pitchFamily="34" charset="0"/>
                <a:ea typeface="Nobile" pitchFamily="34" charset="-122"/>
                <a:cs typeface="Nobile" pitchFamily="34" charset="-120"/>
              </a:rPr>
              <a:t>Defineix un pla d'acció per a promoure la provenció amb els col·lectius amb els que treballes.</a:t>
            </a:r>
            <a:endParaRPr lang="en-US" sz="1900" dirty="0"/>
          </a:p>
        </p:txBody>
      </p:sp>
      <p:sp>
        <p:nvSpPr>
          <p:cNvPr id="4" name="Shape 2"/>
          <p:cNvSpPr/>
          <p:nvPr/>
        </p:nvSpPr>
        <p:spPr>
          <a:xfrm>
            <a:off x="864037" y="2756059"/>
            <a:ext cx="12902327" cy="4269581"/>
          </a:xfrm>
          <a:prstGeom prst="roundRect">
            <a:avLst>
              <a:gd name="adj" fmla="val 5204"/>
            </a:avLst>
          </a:prstGeom>
          <a:noFill/>
          <a:ln w="15240">
            <a:solidFill>
              <a:srgbClr val="000000">
                <a:alpha val="8000"/>
              </a:srgbClr>
            </a:solidFill>
            <a:prstDash val="solid"/>
          </a:ln>
        </p:spPr>
      </p:sp>
      <p:sp>
        <p:nvSpPr>
          <p:cNvPr id="5" name="Shape 3"/>
          <p:cNvSpPr/>
          <p:nvPr/>
        </p:nvSpPr>
        <p:spPr>
          <a:xfrm>
            <a:off x="879277" y="2771299"/>
            <a:ext cx="12871847" cy="706517"/>
          </a:xfrm>
          <a:prstGeom prst="rect">
            <a:avLst/>
          </a:prstGeom>
          <a:solidFill>
            <a:srgbClr val="FFFFFF">
              <a:alpha val="4000"/>
            </a:srgbClr>
          </a:solidFill>
          <a:ln/>
        </p:spPr>
      </p:sp>
      <p:sp>
        <p:nvSpPr>
          <p:cNvPr id="6" name="Text 4"/>
          <p:cNvSpPr/>
          <p:nvPr/>
        </p:nvSpPr>
        <p:spPr>
          <a:xfrm>
            <a:off x="1126331" y="2927032"/>
            <a:ext cx="2720459" cy="395049"/>
          </a:xfrm>
          <a:prstGeom prst="rect">
            <a:avLst/>
          </a:prstGeom>
          <a:noFill/>
          <a:ln/>
        </p:spPr>
        <p:txBody>
          <a:bodyPr wrap="none" lIns="0" tIns="0" rIns="0" bIns="0" rtlCol="0" anchor="t"/>
          <a:lstStyle/>
          <a:p>
            <a:pPr algn="l" indent="0" marL="0">
              <a:lnSpc>
                <a:spcPts val="3100"/>
              </a:lnSpc>
              <a:buNone/>
            </a:pPr>
            <a:r>
              <a:rPr lang="en-US" sz="1900" dirty="0">
                <a:solidFill>
                  <a:srgbClr val="405449"/>
                </a:solidFill>
                <a:latin typeface="Nobile" pitchFamily="34" charset="0"/>
                <a:ea typeface="Nobile" pitchFamily="34" charset="-122"/>
                <a:cs typeface="Nobile" pitchFamily="34" charset="-120"/>
              </a:rPr>
              <a:t>Cooperació</a:t>
            </a:r>
            <a:endParaRPr lang="en-US" sz="1900" dirty="0"/>
          </a:p>
        </p:txBody>
      </p:sp>
      <p:sp>
        <p:nvSpPr>
          <p:cNvPr id="7" name="Text 5"/>
          <p:cNvSpPr/>
          <p:nvPr/>
        </p:nvSpPr>
        <p:spPr>
          <a:xfrm>
            <a:off x="4348043" y="2927032"/>
            <a:ext cx="271664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8" name="Text 6"/>
          <p:cNvSpPr/>
          <p:nvPr/>
        </p:nvSpPr>
        <p:spPr>
          <a:xfrm>
            <a:off x="7565946" y="2927032"/>
            <a:ext cx="271664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9" name="Text 7"/>
          <p:cNvSpPr/>
          <p:nvPr/>
        </p:nvSpPr>
        <p:spPr>
          <a:xfrm>
            <a:off x="10783848" y="2927032"/>
            <a:ext cx="272045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10" name="Shape 8"/>
          <p:cNvSpPr/>
          <p:nvPr/>
        </p:nvSpPr>
        <p:spPr>
          <a:xfrm>
            <a:off x="879277" y="3477816"/>
            <a:ext cx="12871847" cy="706517"/>
          </a:xfrm>
          <a:prstGeom prst="rect">
            <a:avLst/>
          </a:prstGeom>
          <a:solidFill>
            <a:srgbClr val="000000">
              <a:alpha val="4000"/>
            </a:srgbClr>
          </a:solidFill>
          <a:ln/>
        </p:spPr>
      </p:sp>
      <p:sp>
        <p:nvSpPr>
          <p:cNvPr id="11" name="Text 9"/>
          <p:cNvSpPr/>
          <p:nvPr/>
        </p:nvSpPr>
        <p:spPr>
          <a:xfrm>
            <a:off x="1126331" y="3633549"/>
            <a:ext cx="2720459" cy="395049"/>
          </a:xfrm>
          <a:prstGeom prst="rect">
            <a:avLst/>
          </a:prstGeom>
          <a:noFill/>
          <a:ln/>
        </p:spPr>
        <p:txBody>
          <a:bodyPr wrap="none" lIns="0" tIns="0" rIns="0" bIns="0" rtlCol="0" anchor="t"/>
          <a:lstStyle/>
          <a:p>
            <a:pPr algn="l" indent="0" marL="0">
              <a:lnSpc>
                <a:spcPts val="3100"/>
              </a:lnSpc>
              <a:buNone/>
            </a:pPr>
            <a:r>
              <a:rPr lang="en-US" sz="1900" dirty="0">
                <a:solidFill>
                  <a:srgbClr val="405449"/>
                </a:solidFill>
                <a:latin typeface="Nobile" pitchFamily="34" charset="0"/>
                <a:ea typeface="Nobile" pitchFamily="34" charset="-122"/>
                <a:cs typeface="Nobile" pitchFamily="34" charset="-120"/>
              </a:rPr>
              <a:t>Comunicació</a:t>
            </a:r>
            <a:endParaRPr lang="en-US" sz="1900" dirty="0"/>
          </a:p>
        </p:txBody>
      </p:sp>
      <p:sp>
        <p:nvSpPr>
          <p:cNvPr id="12" name="Text 10"/>
          <p:cNvSpPr/>
          <p:nvPr/>
        </p:nvSpPr>
        <p:spPr>
          <a:xfrm>
            <a:off x="4348043" y="3633549"/>
            <a:ext cx="271664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13" name="Text 11"/>
          <p:cNvSpPr/>
          <p:nvPr/>
        </p:nvSpPr>
        <p:spPr>
          <a:xfrm>
            <a:off x="7565946" y="3633549"/>
            <a:ext cx="271664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14" name="Text 12"/>
          <p:cNvSpPr/>
          <p:nvPr/>
        </p:nvSpPr>
        <p:spPr>
          <a:xfrm>
            <a:off x="10783848" y="3633549"/>
            <a:ext cx="272045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15" name="Shape 13"/>
          <p:cNvSpPr/>
          <p:nvPr/>
        </p:nvSpPr>
        <p:spPr>
          <a:xfrm>
            <a:off x="879277" y="4184332"/>
            <a:ext cx="12871847" cy="706517"/>
          </a:xfrm>
          <a:prstGeom prst="rect">
            <a:avLst/>
          </a:prstGeom>
          <a:solidFill>
            <a:srgbClr val="FFFFFF">
              <a:alpha val="4000"/>
            </a:srgbClr>
          </a:solidFill>
          <a:ln/>
        </p:spPr>
      </p:sp>
      <p:sp>
        <p:nvSpPr>
          <p:cNvPr id="16" name="Text 14"/>
          <p:cNvSpPr/>
          <p:nvPr/>
        </p:nvSpPr>
        <p:spPr>
          <a:xfrm>
            <a:off x="1126331" y="4340066"/>
            <a:ext cx="2720459" cy="395049"/>
          </a:xfrm>
          <a:prstGeom prst="rect">
            <a:avLst/>
          </a:prstGeom>
          <a:noFill/>
          <a:ln/>
        </p:spPr>
        <p:txBody>
          <a:bodyPr wrap="none" lIns="0" tIns="0" rIns="0" bIns="0" rtlCol="0" anchor="t"/>
          <a:lstStyle/>
          <a:p>
            <a:pPr algn="l" indent="0" marL="0">
              <a:lnSpc>
                <a:spcPts val="3100"/>
              </a:lnSpc>
              <a:buNone/>
            </a:pPr>
            <a:r>
              <a:rPr lang="en-US" sz="1900" dirty="0">
                <a:solidFill>
                  <a:srgbClr val="405449"/>
                </a:solidFill>
                <a:latin typeface="Nobile" pitchFamily="34" charset="0"/>
                <a:ea typeface="Nobile" pitchFamily="34" charset="-122"/>
                <a:cs typeface="Nobile" pitchFamily="34" charset="-120"/>
              </a:rPr>
              <a:t>Confiança</a:t>
            </a:r>
            <a:endParaRPr lang="en-US" sz="1900" dirty="0"/>
          </a:p>
        </p:txBody>
      </p:sp>
      <p:sp>
        <p:nvSpPr>
          <p:cNvPr id="17" name="Text 15"/>
          <p:cNvSpPr/>
          <p:nvPr/>
        </p:nvSpPr>
        <p:spPr>
          <a:xfrm>
            <a:off x="4348043" y="4340066"/>
            <a:ext cx="271664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18" name="Text 16"/>
          <p:cNvSpPr/>
          <p:nvPr/>
        </p:nvSpPr>
        <p:spPr>
          <a:xfrm>
            <a:off x="7565946" y="4340066"/>
            <a:ext cx="271664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19" name="Text 17"/>
          <p:cNvSpPr/>
          <p:nvPr/>
        </p:nvSpPr>
        <p:spPr>
          <a:xfrm>
            <a:off x="10783848" y="4340066"/>
            <a:ext cx="272045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20" name="Shape 18"/>
          <p:cNvSpPr/>
          <p:nvPr/>
        </p:nvSpPr>
        <p:spPr>
          <a:xfrm>
            <a:off x="879277" y="4890849"/>
            <a:ext cx="12871847" cy="706517"/>
          </a:xfrm>
          <a:prstGeom prst="rect">
            <a:avLst/>
          </a:prstGeom>
          <a:solidFill>
            <a:srgbClr val="000000">
              <a:alpha val="4000"/>
            </a:srgbClr>
          </a:solidFill>
          <a:ln/>
        </p:spPr>
      </p:sp>
      <p:sp>
        <p:nvSpPr>
          <p:cNvPr id="21" name="Text 19"/>
          <p:cNvSpPr/>
          <p:nvPr/>
        </p:nvSpPr>
        <p:spPr>
          <a:xfrm>
            <a:off x="1126331" y="5046583"/>
            <a:ext cx="2720459" cy="395049"/>
          </a:xfrm>
          <a:prstGeom prst="rect">
            <a:avLst/>
          </a:prstGeom>
          <a:noFill/>
          <a:ln/>
        </p:spPr>
        <p:txBody>
          <a:bodyPr wrap="none" lIns="0" tIns="0" rIns="0" bIns="0" rtlCol="0" anchor="t"/>
          <a:lstStyle/>
          <a:p>
            <a:pPr algn="l" indent="0" marL="0">
              <a:lnSpc>
                <a:spcPts val="3100"/>
              </a:lnSpc>
              <a:buNone/>
            </a:pPr>
            <a:r>
              <a:rPr lang="en-US" sz="1900" dirty="0">
                <a:solidFill>
                  <a:srgbClr val="405449"/>
                </a:solidFill>
                <a:latin typeface="Nobile" pitchFamily="34" charset="0"/>
                <a:ea typeface="Nobile" pitchFamily="34" charset="-122"/>
                <a:cs typeface="Nobile" pitchFamily="34" charset="-120"/>
              </a:rPr>
              <a:t>Estima</a:t>
            </a:r>
            <a:endParaRPr lang="en-US" sz="1900" dirty="0"/>
          </a:p>
        </p:txBody>
      </p:sp>
      <p:sp>
        <p:nvSpPr>
          <p:cNvPr id="22" name="Text 20"/>
          <p:cNvSpPr/>
          <p:nvPr/>
        </p:nvSpPr>
        <p:spPr>
          <a:xfrm>
            <a:off x="4348043" y="5046583"/>
            <a:ext cx="271664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23" name="Text 21"/>
          <p:cNvSpPr/>
          <p:nvPr/>
        </p:nvSpPr>
        <p:spPr>
          <a:xfrm>
            <a:off x="7565946" y="5046583"/>
            <a:ext cx="271664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24" name="Text 22"/>
          <p:cNvSpPr/>
          <p:nvPr/>
        </p:nvSpPr>
        <p:spPr>
          <a:xfrm>
            <a:off x="10783848" y="5046583"/>
            <a:ext cx="272045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25" name="Shape 23"/>
          <p:cNvSpPr/>
          <p:nvPr/>
        </p:nvSpPr>
        <p:spPr>
          <a:xfrm>
            <a:off x="879277" y="5597366"/>
            <a:ext cx="12871847" cy="706517"/>
          </a:xfrm>
          <a:prstGeom prst="rect">
            <a:avLst/>
          </a:prstGeom>
          <a:solidFill>
            <a:srgbClr val="FFFFFF">
              <a:alpha val="4000"/>
            </a:srgbClr>
          </a:solidFill>
          <a:ln/>
        </p:spPr>
      </p:sp>
      <p:sp>
        <p:nvSpPr>
          <p:cNvPr id="26" name="Text 24"/>
          <p:cNvSpPr/>
          <p:nvPr/>
        </p:nvSpPr>
        <p:spPr>
          <a:xfrm>
            <a:off x="1126331" y="5753100"/>
            <a:ext cx="2720459" cy="395049"/>
          </a:xfrm>
          <a:prstGeom prst="rect">
            <a:avLst/>
          </a:prstGeom>
          <a:noFill/>
          <a:ln/>
        </p:spPr>
        <p:txBody>
          <a:bodyPr wrap="none" lIns="0" tIns="0" rIns="0" bIns="0" rtlCol="0" anchor="t"/>
          <a:lstStyle/>
          <a:p>
            <a:pPr algn="l" indent="0" marL="0">
              <a:lnSpc>
                <a:spcPts val="3100"/>
              </a:lnSpc>
              <a:buNone/>
            </a:pPr>
            <a:r>
              <a:rPr lang="en-US" sz="1900" dirty="0">
                <a:solidFill>
                  <a:srgbClr val="405449"/>
                </a:solidFill>
                <a:latin typeface="Nobile" pitchFamily="34" charset="0"/>
                <a:ea typeface="Nobile" pitchFamily="34" charset="-122"/>
                <a:cs typeface="Nobile" pitchFamily="34" charset="-120"/>
              </a:rPr>
              <a:t>Coneixement</a:t>
            </a:r>
            <a:endParaRPr lang="en-US" sz="1900" dirty="0"/>
          </a:p>
        </p:txBody>
      </p:sp>
      <p:sp>
        <p:nvSpPr>
          <p:cNvPr id="27" name="Text 25"/>
          <p:cNvSpPr/>
          <p:nvPr/>
        </p:nvSpPr>
        <p:spPr>
          <a:xfrm>
            <a:off x="4348043" y="5753100"/>
            <a:ext cx="271664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28" name="Text 26"/>
          <p:cNvSpPr/>
          <p:nvPr/>
        </p:nvSpPr>
        <p:spPr>
          <a:xfrm>
            <a:off x="7565946" y="5753100"/>
            <a:ext cx="271664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29" name="Text 27"/>
          <p:cNvSpPr/>
          <p:nvPr/>
        </p:nvSpPr>
        <p:spPr>
          <a:xfrm>
            <a:off x="10783848" y="5753100"/>
            <a:ext cx="272045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30" name="Shape 28"/>
          <p:cNvSpPr/>
          <p:nvPr/>
        </p:nvSpPr>
        <p:spPr>
          <a:xfrm>
            <a:off x="879277" y="6303883"/>
            <a:ext cx="12871847" cy="706517"/>
          </a:xfrm>
          <a:prstGeom prst="rect">
            <a:avLst/>
          </a:prstGeom>
          <a:solidFill>
            <a:srgbClr val="000000">
              <a:alpha val="4000"/>
            </a:srgbClr>
          </a:solidFill>
          <a:ln/>
        </p:spPr>
      </p:sp>
      <p:sp>
        <p:nvSpPr>
          <p:cNvPr id="31" name="Text 29"/>
          <p:cNvSpPr/>
          <p:nvPr/>
        </p:nvSpPr>
        <p:spPr>
          <a:xfrm>
            <a:off x="1126331" y="6459617"/>
            <a:ext cx="2720459" cy="395049"/>
          </a:xfrm>
          <a:prstGeom prst="rect">
            <a:avLst/>
          </a:prstGeom>
          <a:noFill/>
          <a:ln/>
        </p:spPr>
        <p:txBody>
          <a:bodyPr wrap="none" lIns="0" tIns="0" rIns="0" bIns="0" rtlCol="0" anchor="t"/>
          <a:lstStyle/>
          <a:p>
            <a:pPr algn="l" indent="0" marL="0">
              <a:lnSpc>
                <a:spcPts val="3100"/>
              </a:lnSpc>
              <a:buNone/>
            </a:pPr>
            <a:r>
              <a:rPr lang="en-US" sz="1900" dirty="0">
                <a:solidFill>
                  <a:srgbClr val="405449"/>
                </a:solidFill>
                <a:latin typeface="Nobile" pitchFamily="34" charset="0"/>
                <a:ea typeface="Nobile" pitchFamily="34" charset="-122"/>
                <a:cs typeface="Nobile" pitchFamily="34" charset="-120"/>
              </a:rPr>
              <a:t>Presentació</a:t>
            </a:r>
            <a:endParaRPr lang="en-US" sz="1900" dirty="0"/>
          </a:p>
        </p:txBody>
      </p:sp>
      <p:sp>
        <p:nvSpPr>
          <p:cNvPr id="32" name="Text 30"/>
          <p:cNvSpPr/>
          <p:nvPr/>
        </p:nvSpPr>
        <p:spPr>
          <a:xfrm>
            <a:off x="4348043" y="6459617"/>
            <a:ext cx="271664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33" name="Text 31"/>
          <p:cNvSpPr/>
          <p:nvPr/>
        </p:nvSpPr>
        <p:spPr>
          <a:xfrm>
            <a:off x="7565946" y="6459617"/>
            <a:ext cx="2716649" cy="395049"/>
          </a:xfrm>
          <a:prstGeom prst="rect">
            <a:avLst/>
          </a:prstGeom>
          <a:noFill/>
          <a:ln/>
        </p:spPr>
        <p:txBody>
          <a:bodyPr wrap="none" lIns="0" tIns="0" rIns="0" bIns="0" rtlCol="0" anchor="t"/>
          <a:lstStyle/>
          <a:p>
            <a:pPr algn="l" indent="0" marL="0">
              <a:lnSpc>
                <a:spcPts val="3100"/>
              </a:lnSpc>
              <a:buNone/>
            </a:pPr>
            <a:endParaRPr lang="en-US" sz="1900" dirty="0"/>
          </a:p>
        </p:txBody>
      </p:sp>
      <p:sp>
        <p:nvSpPr>
          <p:cNvPr id="34" name="Text 32"/>
          <p:cNvSpPr/>
          <p:nvPr/>
        </p:nvSpPr>
        <p:spPr>
          <a:xfrm>
            <a:off x="10783848" y="6459617"/>
            <a:ext cx="2720459" cy="395049"/>
          </a:xfrm>
          <a:prstGeom prst="rect">
            <a:avLst/>
          </a:prstGeom>
          <a:noFill/>
          <a:ln/>
        </p:spPr>
        <p:txBody>
          <a:bodyPr wrap="none" lIns="0" tIns="0" rIns="0" bIns="0" rtlCol="0" anchor="t"/>
          <a:lstStyle/>
          <a:p>
            <a:pPr algn="l" indent="0" marL="0">
              <a:lnSpc>
                <a:spcPts val="3100"/>
              </a:lnSpc>
              <a:buNone/>
            </a:pPr>
            <a:endParaRPr lang="en-US" sz="1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864037" y="1855827"/>
            <a:ext cx="5980628" cy="617101"/>
          </a:xfrm>
          <a:prstGeom prst="rect">
            <a:avLst/>
          </a:prstGeom>
          <a:noFill/>
          <a:ln/>
        </p:spPr>
        <p:txBody>
          <a:bodyPr wrap="none" lIns="0" tIns="0" rIns="0" bIns="0" rtlCol="0" anchor="t"/>
          <a:lstStyle/>
          <a:p>
            <a:pPr algn="l" indent="0" marL="0">
              <a:lnSpc>
                <a:spcPts val="4850"/>
              </a:lnSpc>
              <a:buNone/>
            </a:pPr>
            <a:r>
              <a:rPr lang="en-US" sz="3850" b="1" dirty="0">
                <a:solidFill>
                  <a:srgbClr val="3B4540"/>
                </a:solidFill>
                <a:latin typeface="Fraunces Extra Bold" pitchFamily="34" charset="0"/>
                <a:ea typeface="Fraunces Extra Bold" pitchFamily="34" charset="-122"/>
                <a:cs typeface="Fraunces Extra Bold" pitchFamily="34" charset="-120"/>
              </a:rPr>
              <a:t>5. Recursos Addicionals</a:t>
            </a:r>
            <a:endParaRPr lang="en-US" sz="3850" dirty="0"/>
          </a:p>
        </p:txBody>
      </p:sp>
      <p:sp>
        <p:nvSpPr>
          <p:cNvPr id="3" name="Text 1"/>
          <p:cNvSpPr/>
          <p:nvPr/>
        </p:nvSpPr>
        <p:spPr>
          <a:xfrm>
            <a:off x="864037" y="2966680"/>
            <a:ext cx="12902327" cy="790099"/>
          </a:xfrm>
          <a:prstGeom prst="rect">
            <a:avLst/>
          </a:prstGeom>
          <a:noFill/>
          <a:ln/>
        </p:spPr>
        <p:txBody>
          <a:bodyPr wrap="square" lIns="0" tIns="0" rIns="0" bIns="0" rtlCol="0" anchor="t"/>
          <a:lstStyle/>
          <a:p>
            <a:pPr algn="l" marL="342900" indent="-342900">
              <a:lnSpc>
                <a:spcPts val="3100"/>
              </a:lnSpc>
              <a:buSzPct val="100000"/>
              <a:buChar char="•"/>
            </a:pPr>
            <a:r>
              <a:rPr lang="en-US" sz="1900" dirty="0">
                <a:solidFill>
                  <a:srgbClr val="405449"/>
                </a:solidFill>
                <a:latin typeface="Nobile" pitchFamily="34" charset="0"/>
                <a:ea typeface="Nobile" pitchFamily="34" charset="-122"/>
                <a:cs typeface="Nobile" pitchFamily="34" charset="-120"/>
              </a:rPr>
              <a:t>Cascón, P. Beristain, C. (1995) </a:t>
            </a:r>
            <a:pPr algn="l" indent="0" marL="0">
              <a:lnSpc>
                <a:spcPts val="3100"/>
              </a:lnSpc>
              <a:buNone/>
            </a:pPr>
            <a:r>
              <a:rPr lang="en-US" sz="1900" i="1" dirty="0">
                <a:solidFill>
                  <a:srgbClr val="405449"/>
                </a:solidFill>
                <a:latin typeface="Nobile" pitchFamily="34" charset="0"/>
                <a:ea typeface="Nobile" pitchFamily="34" charset="-122"/>
                <a:cs typeface="Nobile" pitchFamily="34" charset="-120"/>
              </a:rPr>
              <a:t>La alternativa del joc I. Jocs i dinàmiques d'educació per la pau.</a:t>
            </a:r>
            <a:pPr algn="l" indent="0" marL="0">
              <a:lnSpc>
                <a:spcPts val="3100"/>
              </a:lnSpc>
              <a:buNone/>
            </a:pPr>
            <a:r>
              <a:rPr lang="en-US" sz="1900" dirty="0">
                <a:solidFill>
                  <a:srgbClr val="405449"/>
                </a:solidFill>
                <a:latin typeface="Nobile" pitchFamily="34" charset="0"/>
                <a:ea typeface="Nobile" pitchFamily="34" charset="-122"/>
                <a:cs typeface="Nobile" pitchFamily="34" charset="-120"/>
              </a:rPr>
              <a:t> Madrid: Los Libros de la Catarata.</a:t>
            </a:r>
            <a:endParaRPr lang="en-US" sz="1900" dirty="0"/>
          </a:p>
        </p:txBody>
      </p:sp>
      <p:sp>
        <p:nvSpPr>
          <p:cNvPr id="4" name="Text 2"/>
          <p:cNvSpPr/>
          <p:nvPr/>
        </p:nvSpPr>
        <p:spPr>
          <a:xfrm>
            <a:off x="864037" y="3843099"/>
            <a:ext cx="12902327" cy="790099"/>
          </a:xfrm>
          <a:prstGeom prst="rect">
            <a:avLst/>
          </a:prstGeom>
          <a:noFill/>
          <a:ln/>
        </p:spPr>
        <p:txBody>
          <a:bodyPr wrap="square" lIns="0" tIns="0" rIns="0" bIns="0" rtlCol="0" anchor="t"/>
          <a:lstStyle/>
          <a:p>
            <a:pPr algn="l" marL="342900" indent="-342900">
              <a:lnSpc>
                <a:spcPts val="3100"/>
              </a:lnSpc>
              <a:buSzPct val="100000"/>
              <a:buChar char="•"/>
            </a:pPr>
            <a:r>
              <a:rPr lang="en-US" sz="1900" dirty="0">
                <a:solidFill>
                  <a:srgbClr val="405449"/>
                </a:solidFill>
                <a:latin typeface="Nobile" pitchFamily="34" charset="0"/>
                <a:ea typeface="Nobile" pitchFamily="34" charset="-122"/>
                <a:cs typeface="Nobile" pitchFamily="34" charset="-120"/>
              </a:rPr>
              <a:t>Seminario de educación apra la paz APDH (1995) </a:t>
            </a:r>
            <a:pPr algn="l" indent="0" marL="0">
              <a:lnSpc>
                <a:spcPts val="3100"/>
              </a:lnSpc>
              <a:buNone/>
            </a:pPr>
            <a:r>
              <a:rPr lang="en-US" sz="1900" i="1" dirty="0">
                <a:solidFill>
                  <a:srgbClr val="405449"/>
                </a:solidFill>
                <a:latin typeface="Nobile" pitchFamily="34" charset="0"/>
                <a:ea typeface="Nobile" pitchFamily="34" charset="-122"/>
                <a:cs typeface="Nobile" pitchFamily="34" charset="-120"/>
              </a:rPr>
              <a:t>La alternativa del joc II. Jocs i dinàmiques d'educació per la pau.</a:t>
            </a:r>
            <a:pPr algn="l" indent="0" marL="0">
              <a:lnSpc>
                <a:spcPts val="3100"/>
              </a:lnSpc>
              <a:buNone/>
            </a:pPr>
            <a:r>
              <a:rPr lang="en-US" sz="1900" dirty="0">
                <a:solidFill>
                  <a:srgbClr val="405449"/>
                </a:solidFill>
                <a:latin typeface="Nobile" pitchFamily="34" charset="0"/>
                <a:ea typeface="Nobile" pitchFamily="34" charset="-122"/>
                <a:cs typeface="Nobile" pitchFamily="34" charset="-120"/>
              </a:rPr>
              <a:t> Madrid: Los Libros de la Catarata</a:t>
            </a:r>
            <a:endParaRPr lang="en-US" sz="1900" dirty="0"/>
          </a:p>
        </p:txBody>
      </p:sp>
      <p:sp>
        <p:nvSpPr>
          <p:cNvPr id="5" name="Text 3"/>
          <p:cNvSpPr/>
          <p:nvPr/>
        </p:nvSpPr>
        <p:spPr>
          <a:xfrm>
            <a:off x="864037" y="4910852"/>
            <a:ext cx="12902327" cy="395049"/>
          </a:xfrm>
          <a:prstGeom prst="rect">
            <a:avLst/>
          </a:prstGeom>
          <a:noFill/>
          <a:ln/>
        </p:spPr>
        <p:txBody>
          <a:bodyPr wrap="none" lIns="0" tIns="0" rIns="0" bIns="0" rtlCol="0" anchor="t"/>
          <a:lstStyle/>
          <a:p>
            <a:pPr algn="l" indent="0" marL="0">
              <a:lnSpc>
                <a:spcPts val="3100"/>
              </a:lnSpc>
              <a:buNone/>
            </a:pPr>
            <a:r>
              <a:rPr lang="en-US" sz="1900" dirty="0">
                <a:solidFill>
                  <a:srgbClr val="405449"/>
                </a:solidFill>
                <a:latin typeface="Nobile" pitchFamily="34" charset="0"/>
                <a:ea typeface="Nobile" pitchFamily="34" charset="-122"/>
                <a:cs typeface="Nobile" pitchFamily="34" charset="-120"/>
              </a:rPr>
              <a:t>I Burton, J.W (1990) </a:t>
            </a:r>
            <a:pPr algn="l" indent="0" marL="0">
              <a:lnSpc>
                <a:spcPts val="3100"/>
              </a:lnSpc>
              <a:buNone/>
            </a:pPr>
            <a:r>
              <a:rPr lang="en-US" sz="1900" i="1" dirty="0">
                <a:solidFill>
                  <a:srgbClr val="405449"/>
                </a:solidFill>
                <a:latin typeface="Nobile" pitchFamily="34" charset="0"/>
                <a:ea typeface="Nobile" pitchFamily="34" charset="-122"/>
                <a:cs typeface="Nobile" pitchFamily="34" charset="-120"/>
              </a:rPr>
              <a:t>Conflict: Resolution and Provention</a:t>
            </a:r>
            <a:pPr algn="l" indent="0" marL="0">
              <a:lnSpc>
                <a:spcPts val="3100"/>
              </a:lnSpc>
              <a:buNone/>
            </a:pPr>
            <a:r>
              <a:rPr lang="en-US" sz="1900" dirty="0">
                <a:solidFill>
                  <a:srgbClr val="405449"/>
                </a:solidFill>
                <a:latin typeface="Nobile" pitchFamily="34" charset="0"/>
                <a:ea typeface="Nobile" pitchFamily="34" charset="-122"/>
                <a:cs typeface="Nobile" pitchFamily="34" charset="-120"/>
              </a:rPr>
              <a:t>. London: Palgrave Macmillian</a:t>
            </a:r>
            <a:endParaRPr lang="en-US" sz="1900" dirty="0"/>
          </a:p>
        </p:txBody>
      </p:sp>
      <p:sp>
        <p:nvSpPr>
          <p:cNvPr id="6" name="Text 4"/>
          <p:cNvSpPr/>
          <p:nvPr/>
        </p:nvSpPr>
        <p:spPr>
          <a:xfrm>
            <a:off x="864037" y="5583555"/>
            <a:ext cx="12902327" cy="790099"/>
          </a:xfrm>
          <a:prstGeom prst="rect">
            <a:avLst/>
          </a:prstGeom>
          <a:noFill/>
          <a:ln/>
        </p:spPr>
        <p:txBody>
          <a:bodyPr wrap="square" lIns="0" tIns="0" rIns="0" bIns="0" rtlCol="0" anchor="t"/>
          <a:lstStyle/>
          <a:p>
            <a:pPr algn="l" indent="0" marL="0">
              <a:lnSpc>
                <a:spcPts val="3100"/>
              </a:lnSpc>
              <a:buNone/>
            </a:pPr>
            <a:r>
              <a:rPr lang="en-US" sz="1900" dirty="0">
                <a:solidFill>
                  <a:srgbClr val="405449"/>
                </a:solidFill>
                <a:latin typeface="Nobile" pitchFamily="34" charset="0"/>
                <a:ea typeface="Nobile" pitchFamily="34" charset="-122"/>
                <a:cs typeface="Nobile" pitchFamily="34" charset="-120"/>
              </a:rPr>
              <a:t>II Cascón, P. (2001). </a:t>
            </a:r>
            <a:pPr algn="l" indent="0" marL="0">
              <a:lnSpc>
                <a:spcPts val="3100"/>
              </a:lnSpc>
              <a:buNone/>
            </a:pPr>
            <a:r>
              <a:rPr lang="en-US" sz="1900" i="1" dirty="0">
                <a:solidFill>
                  <a:srgbClr val="405449"/>
                </a:solidFill>
                <a:latin typeface="Nobile" pitchFamily="34" charset="0"/>
                <a:ea typeface="Nobile" pitchFamily="34" charset="-122"/>
                <a:cs typeface="Nobile" pitchFamily="34" charset="-120"/>
              </a:rPr>
              <a:t>Educación en y para el conflicto</a:t>
            </a:r>
            <a:pPr algn="l" indent="0" marL="0">
              <a:lnSpc>
                <a:spcPts val="3100"/>
              </a:lnSpc>
              <a:buNone/>
            </a:pPr>
            <a:r>
              <a:rPr lang="en-US" sz="1900" dirty="0">
                <a:solidFill>
                  <a:srgbClr val="405449"/>
                </a:solidFill>
                <a:latin typeface="Nobile" pitchFamily="34" charset="0"/>
                <a:ea typeface="Nobile" pitchFamily="34" charset="-122"/>
                <a:cs typeface="Nobile" pitchFamily="34" charset="-120"/>
              </a:rPr>
              <a:t>. Bellaterra: Càtedra UNESCO de paz y Derechos Humanos.</a:t>
            </a:r>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Slide 1</vt:lpstr>
      <vt:lpstr>Slide 2</vt:lpstr>
      <vt:lpstr>Slide 3</vt:lpstr>
      <vt:lpstr>Slide 4</vt:lpstr>
      <vt:lpstr>Slide 5</vt:lpstr>
      <vt:lpstr>Slide 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2025-11-24T16:24:54Z</dcterms:created>
  <dcterms:modified xsi:type="dcterms:W3CDTF">2025-11-24T16:24:54Z</dcterms:modified>
</cp:coreProperties>
</file>