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60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</p:sldIdLst>
  <p:sldSz cy="7559675" cx="10080625"/>
  <p:notesSz cx="7559675" cy="106918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11" Type="http://schemas.openxmlformats.org/officeDocument/2006/relationships/slide" Target="slides/slide7.xml"/><Relationship Id="rId22" Type="http://schemas.openxmlformats.org/officeDocument/2006/relationships/slide" Target="slides/slide18.xml"/><Relationship Id="rId10" Type="http://schemas.openxmlformats.org/officeDocument/2006/relationships/slide" Target="slides/slide6.xml"/><Relationship Id="rId21" Type="http://schemas.openxmlformats.org/officeDocument/2006/relationships/slide" Target="slides/slide17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-ES"/>
              <a:t>Cuidar-se també és estimar-se</a:t>
            </a:r>
            <a:endParaRPr/>
          </a:p>
        </p:txBody>
      </p:sp>
      <p:sp>
        <p:nvSpPr>
          <p:cNvPr id="63" name="Google Shape;63;p1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9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9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0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10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1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11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3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13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4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14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5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15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6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16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7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17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8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18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3c3fb2058d9_2_13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-ES"/>
              <a:t>Cuidar-se també és estimar-se</a:t>
            </a:r>
            <a:endParaRPr/>
          </a:p>
        </p:txBody>
      </p:sp>
      <p:sp>
        <p:nvSpPr>
          <p:cNvPr id="70" name="Google Shape;70;g3c3fb2058d9_2_13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2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3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4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5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5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6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6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7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7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8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8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x">
  <p:cSld name="TITLE_AND_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/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504000" y="1768680"/>
            <a:ext cx="9072000" cy="498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 over Content" type="objOverTx">
  <p:cSld name="OBJECT_OVER_TEXT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1"/>
          <p:cNvSpPr txBox="1"/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11"/>
          <p:cNvSpPr txBox="1"/>
          <p:nvPr>
            <p:ph idx="1" type="body"/>
          </p:nvPr>
        </p:nvSpPr>
        <p:spPr>
          <a:xfrm>
            <a:off x="504000" y="1768680"/>
            <a:ext cx="9072000" cy="237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11"/>
          <p:cNvSpPr txBox="1"/>
          <p:nvPr>
            <p:ph idx="2" type="body"/>
          </p:nvPr>
        </p:nvSpPr>
        <p:spPr>
          <a:xfrm>
            <a:off x="504000" y="4374720"/>
            <a:ext cx="9072000" cy="237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4 Content" type="fourObj">
  <p:cSld name="FOUR_OBJECTS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2"/>
          <p:cNvSpPr txBox="1"/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2"/>
          <p:cNvSpPr txBox="1"/>
          <p:nvPr>
            <p:ph idx="1" type="body"/>
          </p:nvPr>
        </p:nvSpPr>
        <p:spPr>
          <a:xfrm>
            <a:off x="504000" y="1768680"/>
            <a:ext cx="4426920" cy="237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12"/>
          <p:cNvSpPr txBox="1"/>
          <p:nvPr>
            <p:ph idx="2" type="body"/>
          </p:nvPr>
        </p:nvSpPr>
        <p:spPr>
          <a:xfrm>
            <a:off x="5152680" y="1768680"/>
            <a:ext cx="4426920" cy="237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2"/>
          <p:cNvSpPr txBox="1"/>
          <p:nvPr>
            <p:ph idx="3" type="body"/>
          </p:nvPr>
        </p:nvSpPr>
        <p:spPr>
          <a:xfrm>
            <a:off x="504000" y="4374720"/>
            <a:ext cx="4426920" cy="237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2"/>
          <p:cNvSpPr txBox="1"/>
          <p:nvPr>
            <p:ph idx="4" type="body"/>
          </p:nvPr>
        </p:nvSpPr>
        <p:spPr>
          <a:xfrm>
            <a:off x="5152680" y="4374720"/>
            <a:ext cx="4426920" cy="237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6 Content">
  <p:cSld name="Title, 6 Content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3"/>
          <p:cNvSpPr txBox="1"/>
          <p:nvPr>
            <p:ph idx="1" type="body"/>
          </p:nvPr>
        </p:nvSpPr>
        <p:spPr>
          <a:xfrm>
            <a:off x="504000" y="1768680"/>
            <a:ext cx="2921040" cy="237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3"/>
          <p:cNvSpPr txBox="1"/>
          <p:nvPr>
            <p:ph idx="2" type="body"/>
          </p:nvPr>
        </p:nvSpPr>
        <p:spPr>
          <a:xfrm>
            <a:off x="3571560" y="1768680"/>
            <a:ext cx="2921040" cy="237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3"/>
          <p:cNvSpPr txBox="1"/>
          <p:nvPr>
            <p:ph idx="3" type="body"/>
          </p:nvPr>
        </p:nvSpPr>
        <p:spPr>
          <a:xfrm>
            <a:off x="6639120" y="1768680"/>
            <a:ext cx="2921040" cy="237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3"/>
          <p:cNvSpPr txBox="1"/>
          <p:nvPr>
            <p:ph idx="4" type="body"/>
          </p:nvPr>
        </p:nvSpPr>
        <p:spPr>
          <a:xfrm>
            <a:off x="504000" y="4374720"/>
            <a:ext cx="2921040" cy="237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3"/>
          <p:cNvSpPr txBox="1"/>
          <p:nvPr>
            <p:ph idx="5" type="body"/>
          </p:nvPr>
        </p:nvSpPr>
        <p:spPr>
          <a:xfrm>
            <a:off x="3571560" y="4374720"/>
            <a:ext cx="2921040" cy="237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3"/>
          <p:cNvSpPr txBox="1"/>
          <p:nvPr>
            <p:ph idx="6" type="body"/>
          </p:nvPr>
        </p:nvSpPr>
        <p:spPr>
          <a:xfrm>
            <a:off x="6639120" y="4374720"/>
            <a:ext cx="2921040" cy="237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 type="blank">
  <p:cSld name="BLANK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504000" y="1768680"/>
            <a:ext cx="9072000" cy="4989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" type="twoObj">
  <p:cSld name="TWO_OBJECT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504000" y="1768680"/>
            <a:ext cx="4426920" cy="4989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5152680" y="1768680"/>
            <a:ext cx="4426920" cy="4989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/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ed Text" type="objOnly">
  <p:cSld name="OBJECT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7"/>
          <p:cNvSpPr txBox="1"/>
          <p:nvPr>
            <p:ph idx="1"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and Content" type="twoObjAndObj">
  <p:cSld name="TWO_OBJECTS_AND_OBJEC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8"/>
          <p:cNvSpPr txBox="1"/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8"/>
          <p:cNvSpPr txBox="1"/>
          <p:nvPr>
            <p:ph idx="1" type="body"/>
          </p:nvPr>
        </p:nvSpPr>
        <p:spPr>
          <a:xfrm>
            <a:off x="504000" y="1768680"/>
            <a:ext cx="4426920" cy="237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8"/>
          <p:cNvSpPr txBox="1"/>
          <p:nvPr>
            <p:ph idx="2" type="body"/>
          </p:nvPr>
        </p:nvSpPr>
        <p:spPr>
          <a:xfrm>
            <a:off x="5152680" y="1768680"/>
            <a:ext cx="4426920" cy="4989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8"/>
          <p:cNvSpPr txBox="1"/>
          <p:nvPr>
            <p:ph idx="3" type="body"/>
          </p:nvPr>
        </p:nvSpPr>
        <p:spPr>
          <a:xfrm>
            <a:off x="504000" y="4374720"/>
            <a:ext cx="4426920" cy="237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ntent and 2 Content" type="objAndTwoObj">
  <p:cSld name="OBJECT_AND_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9"/>
          <p:cNvSpPr txBox="1"/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9"/>
          <p:cNvSpPr txBox="1"/>
          <p:nvPr>
            <p:ph idx="1" type="body"/>
          </p:nvPr>
        </p:nvSpPr>
        <p:spPr>
          <a:xfrm>
            <a:off x="504000" y="1768680"/>
            <a:ext cx="4426920" cy="4989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9"/>
          <p:cNvSpPr txBox="1"/>
          <p:nvPr>
            <p:ph idx="2" type="body"/>
          </p:nvPr>
        </p:nvSpPr>
        <p:spPr>
          <a:xfrm>
            <a:off x="5152680" y="1768680"/>
            <a:ext cx="4426920" cy="237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9"/>
          <p:cNvSpPr txBox="1"/>
          <p:nvPr>
            <p:ph idx="3" type="body"/>
          </p:nvPr>
        </p:nvSpPr>
        <p:spPr>
          <a:xfrm>
            <a:off x="5152680" y="4374720"/>
            <a:ext cx="4426920" cy="237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over Content" type="twoObjOverTx">
  <p:cSld name="TWO_OBJECTS_OVER_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0"/>
          <p:cNvSpPr txBox="1"/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10"/>
          <p:cNvSpPr txBox="1"/>
          <p:nvPr>
            <p:ph idx="1" type="body"/>
          </p:nvPr>
        </p:nvSpPr>
        <p:spPr>
          <a:xfrm>
            <a:off x="504000" y="1768680"/>
            <a:ext cx="4426920" cy="237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10"/>
          <p:cNvSpPr txBox="1"/>
          <p:nvPr>
            <p:ph idx="2" type="body"/>
          </p:nvPr>
        </p:nvSpPr>
        <p:spPr>
          <a:xfrm>
            <a:off x="5152680" y="1768680"/>
            <a:ext cx="4426920" cy="237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0"/>
          <p:cNvSpPr txBox="1"/>
          <p:nvPr>
            <p:ph idx="3" type="body"/>
          </p:nvPr>
        </p:nvSpPr>
        <p:spPr>
          <a:xfrm>
            <a:off x="504000" y="4374720"/>
            <a:ext cx="9072000" cy="237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1.png"/><Relationship Id="rId2" Type="http://schemas.openxmlformats.org/officeDocument/2006/relationships/image" Target="../media/image9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360000" y="360000"/>
            <a:ext cx="1980000" cy="5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 txBox="1"/>
          <p:nvPr>
            <p:ph idx="10" type="dt"/>
          </p:nvPr>
        </p:nvSpPr>
        <p:spPr>
          <a:xfrm>
            <a:off x="504000" y="6887160"/>
            <a:ext cx="2347920" cy="52092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8" name="Google Shape;8;p1"/>
          <p:cNvSpPr txBox="1"/>
          <p:nvPr>
            <p:ph idx="11" type="ftr"/>
          </p:nvPr>
        </p:nvSpPr>
        <p:spPr>
          <a:xfrm>
            <a:off x="3447360" y="6887160"/>
            <a:ext cx="3194640" cy="52092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9" name="Google Shape;9;p1"/>
          <p:cNvSpPr txBox="1"/>
          <p:nvPr>
            <p:ph idx="12" type="sldNum"/>
          </p:nvPr>
        </p:nvSpPr>
        <p:spPr>
          <a:xfrm>
            <a:off x="7227360" y="6887160"/>
            <a:ext cx="2347920" cy="52092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‹#›</a:t>
            </a:fld>
            <a:endParaRPr/>
          </a:p>
        </p:txBody>
      </p:sp>
      <p:sp>
        <p:nvSpPr>
          <p:cNvPr id="10" name="Google Shape;10;p1"/>
          <p:cNvSpPr txBox="1"/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504000" y="1768680"/>
            <a:ext cx="9072000" cy="4989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pic>
        <p:nvPicPr>
          <p:cNvPr id="12" name="Google Shape;12;p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700000" y="360000"/>
            <a:ext cx="1980000" cy="36000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www.youtube.com/watch?v=QYYokBiAdOM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.png"/><Relationship Id="rId4" Type="http://schemas.openxmlformats.org/officeDocument/2006/relationships/image" Target="../media/image2.png"/><Relationship Id="rId5" Type="http://schemas.openxmlformats.org/officeDocument/2006/relationships/image" Target="../media/image1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1.png"/><Relationship Id="rId4" Type="http://schemas.openxmlformats.org/officeDocument/2006/relationships/image" Target="../media/image1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0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8.png"/><Relationship Id="rId4" Type="http://schemas.openxmlformats.org/officeDocument/2006/relationships/image" Target="../media/image7.png"/><Relationship Id="rId5" Type="http://schemas.openxmlformats.org/officeDocument/2006/relationships/image" Target="../media/image6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7.png"/><Relationship Id="rId4" Type="http://schemas.openxmlformats.org/officeDocument/2006/relationships/image" Target="../media/image20.png"/><Relationship Id="rId5" Type="http://schemas.openxmlformats.org/officeDocument/2006/relationships/image" Target="../media/image1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www.youtube.com/watch?v=ABlzEDPeqXo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png"/><Relationship Id="rId4" Type="http://schemas.openxmlformats.org/officeDocument/2006/relationships/image" Target="../media/image8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png"/><Relationship Id="rId4" Type="http://schemas.openxmlformats.org/officeDocument/2006/relationships/image" Target="../media/image1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2.jpg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0000" y="1260000"/>
            <a:ext cx="6120000" cy="59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4"/>
          <p:cNvSpPr/>
          <p:nvPr/>
        </p:nvSpPr>
        <p:spPr>
          <a:xfrm>
            <a:off x="-144000" y="1800000"/>
            <a:ext cx="3744000" cy="106524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ca-ES" sz="3200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Desordres alimentaris </a:t>
            </a:r>
            <a:endParaRPr b="0" sz="32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14"/>
          <p:cNvSpPr txBox="1"/>
          <p:nvPr/>
        </p:nvSpPr>
        <p:spPr>
          <a:xfrm>
            <a:off x="228000" y="665525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-ES"/>
              <a:t>Cuidar-se també és estimar-se?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3"/>
          <p:cNvSpPr txBox="1"/>
          <p:nvPr/>
        </p:nvSpPr>
        <p:spPr>
          <a:xfrm>
            <a:off x="1827000" y="3625200"/>
            <a:ext cx="6505920" cy="42948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ca-ES" sz="1800" u="sng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https://www.youtube.com/watch?v=QYYokBiAdOM</a:t>
            </a:r>
            <a:endParaRPr b="0" sz="18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23"/>
          <p:cNvSpPr txBox="1"/>
          <p:nvPr/>
        </p:nvSpPr>
        <p:spPr>
          <a:xfrm>
            <a:off x="1080000" y="2304000"/>
            <a:ext cx="7380000" cy="100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ca-ES" sz="3200" strike="noStrike">
                <a:latin typeface="Arial"/>
                <a:ea typeface="Arial"/>
                <a:cs typeface="Arial"/>
                <a:sym typeface="Arial"/>
              </a:rPr>
              <a:t>Pretty Hurts</a:t>
            </a:r>
            <a:endParaRPr b="0" sz="3200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4"/>
          <p:cNvSpPr/>
          <p:nvPr/>
        </p:nvSpPr>
        <p:spPr>
          <a:xfrm>
            <a:off x="4140000" y="2736000"/>
            <a:ext cx="1872000" cy="2304000"/>
          </a:xfrm>
          <a:custGeom>
            <a:rect b="b" l="l" r="r" t="t"/>
            <a:pathLst>
              <a:path extrusionOk="0" h="6402" w="5202">
                <a:moveTo>
                  <a:pt x="1300" y="0"/>
                </a:moveTo>
                <a:lnTo>
                  <a:pt x="1300" y="4800"/>
                </a:lnTo>
                <a:lnTo>
                  <a:pt x="0" y="4800"/>
                </a:lnTo>
                <a:lnTo>
                  <a:pt x="2600" y="6401"/>
                </a:lnTo>
                <a:lnTo>
                  <a:pt x="5201" y="4800"/>
                </a:lnTo>
                <a:lnTo>
                  <a:pt x="3900" y="4800"/>
                </a:lnTo>
                <a:lnTo>
                  <a:pt x="3900" y="0"/>
                </a:lnTo>
                <a:lnTo>
                  <a:pt x="1300" y="0"/>
                </a:lnTo>
              </a:path>
            </a:pathLst>
          </a:custGeom>
          <a:solidFill>
            <a:srgbClr val="4F81BD"/>
          </a:solidFill>
          <a:ln cap="flat" cmpd="sng" w="25550">
            <a:solidFill>
              <a:srgbClr val="3A5F8B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5" name="Google Shape;135;p24"/>
          <p:cNvSpPr txBox="1"/>
          <p:nvPr/>
        </p:nvSpPr>
        <p:spPr>
          <a:xfrm>
            <a:off x="540000" y="1260000"/>
            <a:ext cx="9071280" cy="52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32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1414"/>
              </a:spcBef>
              <a:spcAft>
                <a:spcPts val="0"/>
              </a:spcAft>
              <a:buNone/>
            </a:pPr>
            <a:r>
              <a:rPr b="0" lang="ca-ES" sz="3200" strike="noStrike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rPr>
              <a:t>Què podem fer?</a:t>
            </a:r>
            <a:endParaRPr b="0" sz="32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1414"/>
              </a:spcBef>
              <a:spcAft>
                <a:spcPts val="0"/>
              </a:spcAft>
              <a:buNone/>
            </a:pPr>
            <a:r>
              <a:t/>
            </a:r>
            <a:endParaRPr b="0" sz="32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1414"/>
              </a:spcBef>
              <a:spcAft>
                <a:spcPts val="0"/>
              </a:spcAft>
              <a:buNone/>
            </a:pPr>
            <a:r>
              <a:t/>
            </a:r>
            <a:endParaRPr b="0" sz="32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1414"/>
              </a:spcBef>
              <a:spcAft>
                <a:spcPts val="0"/>
              </a:spcAft>
              <a:buNone/>
            </a:pPr>
            <a:r>
              <a:t/>
            </a:r>
            <a:endParaRPr b="0" sz="32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1414"/>
              </a:spcBef>
              <a:spcAft>
                <a:spcPts val="0"/>
              </a:spcAft>
              <a:buNone/>
            </a:pPr>
            <a:r>
              <a:t/>
            </a:r>
            <a:endParaRPr b="0" sz="32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1414"/>
              </a:spcBef>
              <a:spcAft>
                <a:spcPts val="0"/>
              </a:spcAft>
              <a:buNone/>
            </a:pPr>
            <a:r>
              <a:rPr b="0" lang="ca-ES" sz="3200" strike="noStrike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rPr>
              <a:t>CUIDA LA TEVA AUTOESTIMA</a:t>
            </a:r>
            <a:endParaRPr b="0" sz="32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1414"/>
              </a:spcBef>
              <a:spcAft>
                <a:spcPts val="0"/>
              </a:spcAft>
              <a:buNone/>
            </a:pPr>
            <a:r>
              <a:t/>
            </a:r>
            <a:endParaRPr b="0" sz="32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5"/>
          <p:cNvSpPr txBox="1"/>
          <p:nvPr/>
        </p:nvSpPr>
        <p:spPr>
          <a:xfrm>
            <a:off x="2619350" y="1429700"/>
            <a:ext cx="4868700" cy="727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a-ES" sz="2200" strike="noStrike">
                <a:latin typeface="Arial"/>
                <a:ea typeface="Arial"/>
                <a:cs typeface="Arial"/>
                <a:sym typeface="Arial"/>
              </a:rPr>
              <a:t>Com millorar la nostra autoestima?</a:t>
            </a:r>
            <a:endParaRPr b="0" sz="22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2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25"/>
          <p:cNvSpPr txBox="1"/>
          <p:nvPr/>
        </p:nvSpPr>
        <p:spPr>
          <a:xfrm>
            <a:off x="759950" y="2568400"/>
            <a:ext cx="8600700" cy="478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ca-ES" sz="2000" strike="noStrike">
                <a:latin typeface="Arial"/>
                <a:ea typeface="Arial"/>
                <a:cs typeface="Arial"/>
                <a:sym typeface="Arial"/>
              </a:rPr>
              <a:t>- Posa el focus d’atenció en les teves fortaleses i habilitats, en les coses que fas bé, i deixa de banda l’excessiva autocrítica o els pensaments negatius.</a:t>
            </a:r>
            <a:endParaRPr b="0" sz="20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ca-ES" sz="2000" strike="noStrike">
                <a:latin typeface="Arial"/>
                <a:ea typeface="Arial"/>
                <a:cs typeface="Arial"/>
                <a:sym typeface="Arial"/>
              </a:rPr>
              <a:t>- Perdona’t els errors i considera’ls com a oportunitats d’aprenentatge.</a:t>
            </a:r>
            <a:endParaRPr b="0" sz="20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ca-ES" sz="2000" strike="noStrike">
                <a:latin typeface="Arial"/>
                <a:ea typeface="Arial"/>
                <a:cs typeface="Arial"/>
                <a:sym typeface="Arial"/>
              </a:rPr>
              <a:t>- Identifica què pots canviar i què no.</a:t>
            </a:r>
            <a:endParaRPr b="0" sz="20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ca-ES" sz="2000" strike="noStrike">
                <a:latin typeface="Arial"/>
                <a:ea typeface="Arial"/>
                <a:cs typeface="Arial"/>
                <a:sym typeface="Arial"/>
              </a:rPr>
              <a:t>- Defensa les teves opinions i idees; són tan vàlides com les de qualsevol altra persona.</a:t>
            </a:r>
            <a:endParaRPr b="0" sz="20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ca-ES" sz="2000">
                <a:solidFill>
                  <a:schemeClr val="dk1"/>
                </a:solidFill>
              </a:rPr>
              <a:t>- Marca’t metes realistes i assolibles.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ca-ES" sz="2000">
                <a:solidFill>
                  <a:schemeClr val="dk1"/>
                </a:solidFill>
              </a:rPr>
              <a:t>- Fes exercici i activitat física.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ca-ES" sz="2000">
                <a:solidFill>
                  <a:schemeClr val="dk1"/>
                </a:solidFill>
              </a:rPr>
              <a:t>- Adopta una actitud positiva i promou el sentit de l’humor.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ca-ES" sz="2000">
                <a:solidFill>
                  <a:schemeClr val="dk1"/>
                </a:solidFill>
              </a:rPr>
              <a:t>- Gaudeix del que facis.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2000">
                <a:solidFill>
                  <a:schemeClr val="dk1"/>
                </a:solidFill>
              </a:rPr>
              <a:t>- No et comparis amb ningú. Envejant o idealitzant la vida dels altres, l’única cosa que aconseguiràs serà sentir-te malament. </a:t>
            </a:r>
            <a:endParaRPr b="0" sz="2000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6"/>
          <p:cNvSpPr/>
          <p:nvPr/>
        </p:nvSpPr>
        <p:spPr>
          <a:xfrm>
            <a:off x="4140000" y="2736000"/>
            <a:ext cx="1872000" cy="2304000"/>
          </a:xfrm>
          <a:custGeom>
            <a:rect b="b" l="l" r="r" t="t"/>
            <a:pathLst>
              <a:path extrusionOk="0" h="6402" w="5202">
                <a:moveTo>
                  <a:pt x="1300" y="0"/>
                </a:moveTo>
                <a:lnTo>
                  <a:pt x="1300" y="4800"/>
                </a:lnTo>
                <a:lnTo>
                  <a:pt x="0" y="4800"/>
                </a:lnTo>
                <a:lnTo>
                  <a:pt x="2600" y="6401"/>
                </a:lnTo>
                <a:lnTo>
                  <a:pt x="5201" y="4800"/>
                </a:lnTo>
                <a:lnTo>
                  <a:pt x="3900" y="4800"/>
                </a:lnTo>
                <a:lnTo>
                  <a:pt x="3900" y="0"/>
                </a:lnTo>
                <a:lnTo>
                  <a:pt x="1300" y="0"/>
                </a:lnTo>
              </a:path>
            </a:pathLst>
          </a:custGeom>
          <a:solidFill>
            <a:srgbClr val="4F81BD"/>
          </a:solidFill>
          <a:ln cap="flat" cmpd="sng" w="25550">
            <a:solidFill>
              <a:srgbClr val="3A5F8B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7" name="Google Shape;147;p26"/>
          <p:cNvSpPr txBox="1"/>
          <p:nvPr/>
        </p:nvSpPr>
        <p:spPr>
          <a:xfrm>
            <a:off x="540000" y="1260000"/>
            <a:ext cx="9071280" cy="52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ca-ES" sz="3200" strike="noStrike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rPr>
              <a:t>Què podem fer?</a:t>
            </a:r>
            <a:endParaRPr b="0" sz="32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1414"/>
              </a:spcBef>
              <a:spcAft>
                <a:spcPts val="0"/>
              </a:spcAft>
              <a:buNone/>
            </a:pPr>
            <a:r>
              <a:rPr b="1" lang="ca-ES" sz="4800" strike="noStrike">
                <a:solidFill>
                  <a:srgbClr val="C0504D"/>
                </a:solidFill>
                <a:latin typeface="Arial"/>
                <a:ea typeface="Arial"/>
                <a:cs typeface="Arial"/>
                <a:sym typeface="Arial"/>
              </a:rPr>
              <a:t>PREVENCIÓ</a:t>
            </a:r>
            <a:endParaRPr b="0" sz="4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1414"/>
              </a:spcBef>
              <a:spcAft>
                <a:spcPts val="0"/>
              </a:spcAft>
              <a:buNone/>
            </a:pPr>
            <a:r>
              <a:t/>
            </a:r>
            <a:endParaRPr b="0" sz="4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1414"/>
              </a:spcBef>
              <a:spcAft>
                <a:spcPts val="0"/>
              </a:spcAft>
              <a:buNone/>
            </a:pPr>
            <a:r>
              <a:t/>
            </a:r>
            <a:endParaRPr b="0" sz="4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1414"/>
              </a:spcBef>
              <a:spcAft>
                <a:spcPts val="0"/>
              </a:spcAft>
              <a:buNone/>
            </a:pPr>
            <a:r>
              <a:t/>
            </a:r>
            <a:endParaRPr b="0" sz="4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1414"/>
              </a:spcBef>
              <a:spcAft>
                <a:spcPts val="0"/>
              </a:spcAft>
              <a:buNone/>
            </a:pPr>
            <a:r>
              <a:rPr b="0" lang="ca-ES" sz="3200" strike="noStrike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rPr>
              <a:t>HÀBITS SALUDABLES</a:t>
            </a:r>
            <a:endParaRPr b="0" sz="32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1414"/>
              </a:spcBef>
              <a:spcAft>
                <a:spcPts val="0"/>
              </a:spcAft>
              <a:buNone/>
            </a:pPr>
            <a:r>
              <a:t/>
            </a:r>
            <a:endParaRPr b="0" sz="32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7"/>
          <p:cNvSpPr/>
          <p:nvPr/>
        </p:nvSpPr>
        <p:spPr>
          <a:xfrm>
            <a:off x="726480" y="2594520"/>
            <a:ext cx="7992360" cy="2496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-45684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Noto Sans Symbols"/>
              <a:buChar char="🡺"/>
            </a:pPr>
            <a:r>
              <a:rPr b="0" lang="ca-ES" sz="3200" strike="noStrike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rPr>
              <a:t>Variada</a:t>
            </a:r>
            <a:endParaRPr b="0" sz="3200" strike="noStrike">
              <a:latin typeface="Arial"/>
              <a:ea typeface="Arial"/>
              <a:cs typeface="Arial"/>
              <a:sym typeface="Arial"/>
            </a:endParaRPr>
          </a:p>
          <a:p>
            <a:pPr indent="-456840" lvl="0" marL="457200" marR="0" rtl="0" algn="l">
              <a:spcBef>
                <a:spcPts val="2398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Noto Sans Symbols"/>
              <a:buChar char="🡺"/>
            </a:pPr>
            <a:r>
              <a:rPr b="0" lang="ca-ES" sz="3200" strike="noStrike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rPr>
              <a:t>Moderada</a:t>
            </a:r>
            <a:endParaRPr b="0" sz="3200" strike="noStrike">
              <a:latin typeface="Arial"/>
              <a:ea typeface="Arial"/>
              <a:cs typeface="Arial"/>
              <a:sym typeface="Arial"/>
            </a:endParaRPr>
          </a:p>
          <a:p>
            <a:pPr indent="-456840" lvl="0" marL="457200" marR="0" rtl="0" algn="l">
              <a:spcBef>
                <a:spcPts val="2398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Noto Sans Symbols"/>
              <a:buChar char="🡺"/>
            </a:pPr>
            <a:r>
              <a:rPr b="0" lang="ca-ES" sz="3200" strike="noStrike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rPr>
              <a:t>Equilibrada</a:t>
            </a:r>
            <a:endParaRPr b="0" sz="3200" strike="noStrike">
              <a:latin typeface="Arial"/>
              <a:ea typeface="Arial"/>
              <a:cs typeface="Arial"/>
              <a:sym typeface="Arial"/>
            </a:endParaRPr>
          </a:p>
          <a:p>
            <a:pPr indent="-456840" lvl="0" marL="457200" marR="0" rtl="0" algn="l">
              <a:spcBef>
                <a:spcPts val="2398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Noto Sans Symbols"/>
              <a:buChar char="🡺"/>
            </a:pPr>
            <a:r>
              <a:rPr b="0" lang="ca-ES" sz="3200" strike="noStrike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rPr>
              <a:t>Satisfactòria</a:t>
            </a:r>
            <a:endParaRPr b="0" sz="32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27"/>
          <p:cNvSpPr/>
          <p:nvPr/>
        </p:nvSpPr>
        <p:spPr>
          <a:xfrm>
            <a:off x="1705320" y="1080000"/>
            <a:ext cx="4774680" cy="573480"/>
          </a:xfrm>
          <a:prstGeom prst="rect">
            <a:avLst/>
          </a:prstGeom>
          <a:gradFill>
            <a:gsLst>
              <a:gs pos="0">
                <a:srgbClr val="A6E6FF"/>
              </a:gs>
              <a:gs pos="100000">
                <a:srgbClr val="E6F7FF"/>
              </a:gs>
            </a:gsLst>
            <a:lin ang="16200000" scaled="0"/>
          </a:gradFill>
          <a:ln cap="flat" cmpd="sng" w="9525">
            <a:solidFill>
              <a:srgbClr val="46AAC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50400" lIns="100800" spcFirstLastPara="1" rIns="100800" wrap="square" tIns="504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ca-ES" sz="3100" strike="noStrike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Alimentació saludable</a:t>
            </a:r>
            <a:endParaRPr b="0" sz="3100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4" name="Google Shape;154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60000" y="1620000"/>
            <a:ext cx="3207960" cy="2832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140000" y="4500000"/>
            <a:ext cx="3600000" cy="2470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2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032360" y="2195640"/>
            <a:ext cx="2285640" cy="199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60000" y="1440000"/>
            <a:ext cx="4680000" cy="2679840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28"/>
          <p:cNvSpPr/>
          <p:nvPr/>
        </p:nvSpPr>
        <p:spPr>
          <a:xfrm>
            <a:off x="5448240" y="2160000"/>
            <a:ext cx="1703160" cy="516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ca-ES" sz="2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Esmorzar</a:t>
            </a:r>
            <a:endParaRPr b="0" sz="28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28"/>
          <p:cNvSpPr/>
          <p:nvPr/>
        </p:nvSpPr>
        <p:spPr>
          <a:xfrm>
            <a:off x="170280" y="3007440"/>
            <a:ext cx="4601880" cy="1340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ca-ES" sz="2400" strike="noStrike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rPr>
              <a:t>Hidrats de carboni	50-60 %</a:t>
            </a:r>
            <a:endParaRPr b="0" sz="24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ca-ES" sz="2400" strike="noStrike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rPr>
              <a:t>Greixos	30-35 %</a:t>
            </a:r>
            <a:endParaRPr b="0" sz="24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ca-ES" sz="2400" strike="noStrike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rPr>
              <a:t>Proteïnes	10-15 %</a:t>
            </a:r>
            <a:endParaRPr b="0" sz="2400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4" name="Google Shape;164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00000" y="5386680"/>
            <a:ext cx="6788160" cy="1453320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8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28"/>
          <p:cNvSpPr/>
          <p:nvPr/>
        </p:nvSpPr>
        <p:spPr>
          <a:xfrm>
            <a:off x="307800" y="7920"/>
            <a:ext cx="304560" cy="30456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28"/>
          <p:cNvSpPr/>
          <p:nvPr/>
        </p:nvSpPr>
        <p:spPr>
          <a:xfrm>
            <a:off x="460440" y="160200"/>
            <a:ext cx="304560" cy="30456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28"/>
          <p:cNvSpPr/>
          <p:nvPr/>
        </p:nvSpPr>
        <p:spPr>
          <a:xfrm>
            <a:off x="612720" y="312840"/>
            <a:ext cx="304560" cy="30456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28"/>
          <p:cNvSpPr/>
          <p:nvPr/>
        </p:nvSpPr>
        <p:spPr>
          <a:xfrm>
            <a:off x="765000" y="465120"/>
            <a:ext cx="304560" cy="30456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28"/>
          <p:cNvSpPr/>
          <p:nvPr/>
        </p:nvSpPr>
        <p:spPr>
          <a:xfrm>
            <a:off x="917640" y="617400"/>
            <a:ext cx="304560" cy="30456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28"/>
          <p:cNvSpPr/>
          <p:nvPr/>
        </p:nvSpPr>
        <p:spPr>
          <a:xfrm>
            <a:off x="445320" y="1800000"/>
            <a:ext cx="4234680" cy="573480"/>
          </a:xfrm>
          <a:prstGeom prst="rect">
            <a:avLst/>
          </a:prstGeom>
          <a:gradFill>
            <a:gsLst>
              <a:gs pos="0">
                <a:srgbClr val="A6E6FF"/>
              </a:gs>
              <a:gs pos="100000">
                <a:srgbClr val="E6F7FF"/>
              </a:gs>
            </a:gsLst>
            <a:lin ang="16200000" scaled="0"/>
          </a:gradFill>
          <a:ln cap="flat" cmpd="sng" w="9525">
            <a:solidFill>
              <a:srgbClr val="46AAC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50400" lIns="100800" spcFirstLastPara="1" rIns="100800" wrap="square" tIns="504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ca-ES" sz="3100" strike="noStrike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Requeriments</a:t>
            </a:r>
            <a:endParaRPr b="0" sz="3100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0000" y="900000"/>
            <a:ext cx="8280360" cy="6444720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29"/>
          <p:cNvSpPr/>
          <p:nvPr/>
        </p:nvSpPr>
        <p:spPr>
          <a:xfrm>
            <a:off x="5760000" y="281880"/>
            <a:ext cx="4140000" cy="1045800"/>
          </a:xfrm>
          <a:prstGeom prst="rect">
            <a:avLst/>
          </a:prstGeom>
          <a:gradFill>
            <a:gsLst>
              <a:gs pos="0">
                <a:srgbClr val="A6E6FF"/>
              </a:gs>
              <a:gs pos="100000">
                <a:srgbClr val="E6F7FF"/>
              </a:gs>
            </a:gsLst>
            <a:lin ang="16200000" scaled="0"/>
          </a:gradFill>
          <a:ln cap="flat" cmpd="sng" w="9525">
            <a:solidFill>
              <a:srgbClr val="46AAC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50400" lIns="100800" spcFirstLastPara="1" rIns="100800" wrap="square" tIns="504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ca-ES" sz="3100" strike="noStrike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Piràmide d’alimentació</a:t>
            </a:r>
            <a:br>
              <a:rPr lang="ca-ES" sz="1800">
                <a:latin typeface="Arial"/>
                <a:ea typeface="Arial"/>
                <a:cs typeface="Arial"/>
                <a:sym typeface="Arial"/>
              </a:rPr>
            </a:br>
            <a:r>
              <a:rPr b="1" lang="ca-ES" sz="3100" strike="noStrike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i vida activa</a:t>
            </a:r>
            <a:endParaRPr b="0" sz="3100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76920" y="2746440"/>
            <a:ext cx="2774880" cy="2081160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30"/>
          <p:cNvSpPr/>
          <p:nvPr/>
        </p:nvSpPr>
        <p:spPr>
          <a:xfrm>
            <a:off x="695880" y="2340000"/>
            <a:ext cx="6040800" cy="3377880"/>
          </a:xfrm>
          <a:prstGeom prst="rect">
            <a:avLst/>
          </a:prstGeom>
          <a:noFill/>
          <a:ln>
            <a:noFill/>
          </a:ln>
        </p:spPr>
        <p:txBody>
          <a:bodyPr anchorCtr="0" anchor="t" bIns="50400" lIns="100800" spcFirstLastPara="1" rIns="100800" wrap="square" tIns="50400">
            <a:noAutofit/>
          </a:bodyPr>
          <a:lstStyle/>
          <a:p>
            <a:pPr indent="-45684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75"/>
              <a:buFont typeface="Noto Sans Symbols"/>
              <a:buChar char="🡺"/>
            </a:pPr>
            <a:r>
              <a:rPr b="0" lang="ca-ES" sz="3500" strike="noStrike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Dieta variada i equilibrada</a:t>
            </a:r>
            <a:endParaRPr b="0" sz="3500" strike="noStrike">
              <a:latin typeface="Arial"/>
              <a:ea typeface="Arial"/>
              <a:cs typeface="Arial"/>
              <a:sym typeface="Arial"/>
            </a:endParaRPr>
          </a:p>
          <a:p>
            <a:pPr indent="-456840" lvl="0" marL="457200" marR="0" rtl="0" algn="l">
              <a:spcBef>
                <a:spcPts val="2398"/>
              </a:spcBef>
              <a:spcAft>
                <a:spcPts val="0"/>
              </a:spcAft>
              <a:buClr>
                <a:srgbClr val="000000"/>
              </a:buClr>
              <a:buSzPts val="1575"/>
              <a:buFont typeface="Noto Sans Symbols"/>
              <a:buChar char="🡺"/>
            </a:pPr>
            <a:r>
              <a:rPr b="0" lang="ca-ES" sz="3500" strike="noStrike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5 menjades al dia</a:t>
            </a:r>
            <a:endParaRPr b="0" sz="3500" strike="noStrike">
              <a:latin typeface="Arial"/>
              <a:ea typeface="Arial"/>
              <a:cs typeface="Arial"/>
              <a:sym typeface="Arial"/>
            </a:endParaRPr>
          </a:p>
          <a:p>
            <a:pPr indent="-456840" lvl="0" marL="457200" marR="0" rtl="0" algn="l">
              <a:spcBef>
                <a:spcPts val="2398"/>
              </a:spcBef>
              <a:spcAft>
                <a:spcPts val="0"/>
              </a:spcAft>
              <a:buClr>
                <a:srgbClr val="000000"/>
              </a:buClr>
              <a:buSzPts val="1575"/>
              <a:buFont typeface="Noto Sans Symbols"/>
              <a:buChar char="🡺"/>
            </a:pPr>
            <a:r>
              <a:rPr b="0" lang="ca-ES" sz="3500" strike="noStrike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Horaris regulars</a:t>
            </a:r>
            <a:endParaRPr b="0" sz="3500" strike="noStrike">
              <a:latin typeface="Arial"/>
              <a:ea typeface="Arial"/>
              <a:cs typeface="Arial"/>
              <a:sym typeface="Arial"/>
            </a:endParaRPr>
          </a:p>
          <a:p>
            <a:pPr indent="-456840" lvl="0" marL="457200" marR="0" rtl="0" algn="l">
              <a:spcBef>
                <a:spcPts val="2398"/>
              </a:spcBef>
              <a:spcAft>
                <a:spcPts val="0"/>
              </a:spcAft>
              <a:buClr>
                <a:srgbClr val="000000"/>
              </a:buClr>
              <a:buSzPts val="1575"/>
              <a:buFont typeface="Noto Sans Symbols"/>
              <a:buChar char="🡺"/>
            </a:pPr>
            <a:r>
              <a:rPr b="0" lang="ca-ES" sz="3500" strike="noStrike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Menjar tranquil·lament</a:t>
            </a:r>
            <a:endParaRPr b="0" sz="3500" strike="noStrike">
              <a:latin typeface="Arial"/>
              <a:ea typeface="Arial"/>
              <a:cs typeface="Arial"/>
              <a:sym typeface="Arial"/>
            </a:endParaRPr>
          </a:p>
          <a:p>
            <a:pPr indent="-456840" lvl="0" marL="457200" marR="0" rtl="0" algn="l">
              <a:spcBef>
                <a:spcPts val="2398"/>
              </a:spcBef>
              <a:spcAft>
                <a:spcPts val="0"/>
              </a:spcAft>
              <a:buClr>
                <a:srgbClr val="000000"/>
              </a:buClr>
              <a:buSzPts val="1575"/>
              <a:buFont typeface="Noto Sans Symbols"/>
              <a:buChar char="🡺"/>
            </a:pPr>
            <a:r>
              <a:rPr b="0" lang="ca-ES" sz="3500" strike="noStrike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Dolços, només ocasionalment</a:t>
            </a:r>
            <a:endParaRPr b="0" sz="35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30"/>
          <p:cNvSpPr/>
          <p:nvPr/>
        </p:nvSpPr>
        <p:spPr>
          <a:xfrm>
            <a:off x="1662480" y="1440000"/>
            <a:ext cx="4457520" cy="573480"/>
          </a:xfrm>
          <a:prstGeom prst="rect">
            <a:avLst/>
          </a:prstGeom>
          <a:gradFill>
            <a:gsLst>
              <a:gs pos="0">
                <a:srgbClr val="A6E6FF"/>
              </a:gs>
              <a:gs pos="100000">
                <a:srgbClr val="E6F7FF"/>
              </a:gs>
            </a:gsLst>
            <a:lin ang="16200000" scaled="0"/>
          </a:gradFill>
          <a:ln cap="flat" cmpd="sng" w="9525">
            <a:solidFill>
              <a:srgbClr val="46AAC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50400" lIns="100800" spcFirstLastPara="1" rIns="100800" wrap="square" tIns="504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ca-ES" sz="3100" strike="noStrike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Recomanacions</a:t>
            </a:r>
            <a:endParaRPr b="0" sz="3100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5" name="Google Shape;185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20000" y="3919680"/>
            <a:ext cx="1749960" cy="2380320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30"/>
          <p:cNvSpPr/>
          <p:nvPr/>
        </p:nvSpPr>
        <p:spPr>
          <a:xfrm>
            <a:off x="4824360" y="6126840"/>
            <a:ext cx="3815640" cy="497160"/>
          </a:xfrm>
          <a:prstGeom prst="rect">
            <a:avLst/>
          </a:prstGeom>
          <a:noFill/>
          <a:ln>
            <a:noFill/>
          </a:ln>
        </p:spPr>
        <p:txBody>
          <a:bodyPr anchorCtr="0" anchor="t" bIns="50400" lIns="100800" spcFirstLastPara="1" rIns="100800" wrap="square" tIns="504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ca-ES" sz="2600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Aigua, beguda habitual</a:t>
            </a:r>
            <a:endParaRPr b="0" sz="2600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7" name="Google Shape;187;p3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456320" y="1219320"/>
            <a:ext cx="2161800" cy="21142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1"/>
          <p:cNvSpPr/>
          <p:nvPr/>
        </p:nvSpPr>
        <p:spPr>
          <a:xfrm>
            <a:off x="1621440" y="1260000"/>
            <a:ext cx="6222240" cy="634680"/>
          </a:xfrm>
          <a:prstGeom prst="rect">
            <a:avLst/>
          </a:prstGeom>
          <a:noFill/>
          <a:ln>
            <a:noFill/>
          </a:ln>
        </p:spPr>
        <p:txBody>
          <a:bodyPr anchorCtr="0" anchor="t" bIns="50400" lIns="100800" spcFirstLastPara="1" rIns="100800" wrap="square" tIns="504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ca-ES" sz="3500" strike="noStrike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Tota la família ha de participar-hi:</a:t>
            </a:r>
            <a:endParaRPr b="0" sz="35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31"/>
          <p:cNvSpPr/>
          <p:nvPr/>
        </p:nvSpPr>
        <p:spPr>
          <a:xfrm>
            <a:off x="909000" y="3060000"/>
            <a:ext cx="1753920" cy="634680"/>
          </a:xfrm>
          <a:prstGeom prst="rect">
            <a:avLst/>
          </a:prstGeom>
          <a:noFill/>
          <a:ln>
            <a:noFill/>
          </a:ln>
        </p:spPr>
        <p:txBody>
          <a:bodyPr anchorCtr="0" anchor="t" bIns="50400" lIns="100800" spcFirstLastPara="1" rIns="100800" wrap="square" tIns="504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a-ES" sz="3500" strike="noStrike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comprar</a:t>
            </a:r>
            <a:endParaRPr b="0" sz="35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31"/>
          <p:cNvSpPr/>
          <p:nvPr/>
        </p:nvSpPr>
        <p:spPr>
          <a:xfrm>
            <a:off x="7616880" y="2340000"/>
            <a:ext cx="1354320" cy="634680"/>
          </a:xfrm>
          <a:prstGeom prst="rect">
            <a:avLst/>
          </a:prstGeom>
          <a:noFill/>
          <a:ln>
            <a:noFill/>
          </a:ln>
        </p:spPr>
        <p:txBody>
          <a:bodyPr anchorCtr="0" anchor="t" bIns="50400" lIns="100800" spcFirstLastPara="1" rIns="100800" wrap="square" tIns="504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a-ES" sz="3500" strike="noStrike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cuinar</a:t>
            </a:r>
            <a:endParaRPr b="0" sz="35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31"/>
          <p:cNvSpPr/>
          <p:nvPr/>
        </p:nvSpPr>
        <p:spPr>
          <a:xfrm>
            <a:off x="7839360" y="4945320"/>
            <a:ext cx="1520640" cy="634680"/>
          </a:xfrm>
          <a:prstGeom prst="rect">
            <a:avLst/>
          </a:prstGeom>
          <a:noFill/>
          <a:ln>
            <a:noFill/>
          </a:ln>
        </p:spPr>
        <p:txBody>
          <a:bodyPr anchorCtr="0" anchor="t" bIns="50400" lIns="100800" spcFirstLastPara="1" rIns="100800" wrap="square" tIns="504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a-ES" sz="3500" strike="noStrike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menjar</a:t>
            </a:r>
            <a:endParaRPr b="0" sz="3500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6" name="Google Shape;196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80000" y="5124240"/>
            <a:ext cx="3925440" cy="1895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36880" y="2428200"/>
            <a:ext cx="3543120" cy="243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3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00000" y="3861000"/>
            <a:ext cx="1742760" cy="2619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31"/>
          <p:cNvSpPr/>
          <p:nvPr/>
        </p:nvSpPr>
        <p:spPr>
          <a:xfrm>
            <a:off x="5220000" y="287280"/>
            <a:ext cx="4277520" cy="573480"/>
          </a:xfrm>
          <a:prstGeom prst="rect">
            <a:avLst/>
          </a:prstGeom>
          <a:gradFill>
            <a:gsLst>
              <a:gs pos="0">
                <a:srgbClr val="A6E6FF"/>
              </a:gs>
              <a:gs pos="100000">
                <a:srgbClr val="E6F7FF"/>
              </a:gs>
            </a:gsLst>
            <a:lin ang="16200000" scaled="0"/>
          </a:gradFill>
          <a:ln cap="flat" cmpd="sng" w="9525">
            <a:solidFill>
              <a:srgbClr val="46AAC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50400" lIns="100800" spcFirstLastPara="1" rIns="100800" wrap="square" tIns="504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ca-ES" sz="3100" strike="noStrike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Recomanacions</a:t>
            </a:r>
            <a:endParaRPr b="0" sz="3100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/>
          <p:nvPr/>
        </p:nvSpPr>
        <p:spPr>
          <a:xfrm>
            <a:off x="873000" y="1429700"/>
            <a:ext cx="8129100" cy="604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b="1" i="1" lang="ca-ES" sz="3000">
                <a:solidFill>
                  <a:schemeClr val="dk1"/>
                </a:solidFill>
              </a:rPr>
              <a:t>Anorèxia i Bulímia: què són?</a:t>
            </a:r>
            <a:endParaRPr b="1" i="1" sz="3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ca-ES" sz="3000">
                <a:solidFill>
                  <a:schemeClr val="dk1"/>
                </a:solidFill>
              </a:rPr>
              <a:t>Quan menjar es torna un problema</a:t>
            </a:r>
            <a:endParaRPr sz="3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br>
              <a:rPr lang="ca-ES" sz="3000">
                <a:solidFill>
                  <a:schemeClr val="dk1"/>
                </a:solidFill>
              </a:rPr>
            </a:br>
            <a:r>
              <a:rPr lang="ca-ES" sz="3000">
                <a:solidFill>
                  <a:schemeClr val="dk1"/>
                </a:solidFill>
              </a:rPr>
              <a:t> 📌 </a:t>
            </a:r>
            <a:r>
              <a:rPr i="1" lang="ca-ES" sz="3000">
                <a:solidFill>
                  <a:schemeClr val="dk1"/>
                </a:solidFill>
              </a:rPr>
              <a:t>Anorèxia</a:t>
            </a:r>
            <a:r>
              <a:rPr lang="ca-ES" sz="3000">
                <a:solidFill>
                  <a:schemeClr val="dk1"/>
                </a:solidFill>
              </a:rPr>
              <a:t>: deixar de menjar per por a engreixar-se</a:t>
            </a:r>
            <a:br>
              <a:rPr lang="ca-ES" sz="3000">
                <a:solidFill>
                  <a:schemeClr val="dk1"/>
                </a:solidFill>
              </a:rPr>
            </a:br>
            <a:r>
              <a:rPr lang="ca-ES" sz="3000">
                <a:solidFill>
                  <a:schemeClr val="dk1"/>
                </a:solidFill>
              </a:rPr>
              <a:t> 📌 </a:t>
            </a:r>
            <a:r>
              <a:rPr i="1" lang="ca-ES" sz="3000">
                <a:solidFill>
                  <a:schemeClr val="dk1"/>
                </a:solidFill>
              </a:rPr>
              <a:t>Bulímia</a:t>
            </a:r>
            <a:r>
              <a:rPr lang="ca-ES" sz="3000">
                <a:solidFill>
                  <a:schemeClr val="dk1"/>
                </a:solidFill>
              </a:rPr>
              <a:t>: menjar molt de cop i després provocar-se el vòmit o altres conductes per "compensar"</a:t>
            </a:r>
            <a:endParaRPr sz="3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ca-ES" sz="3000">
                <a:solidFill>
                  <a:schemeClr val="dk1"/>
                </a:solidFill>
              </a:rPr>
              <a:t>💬 “No és una moda, és una malaltia”</a:t>
            </a:r>
            <a:endParaRPr sz="30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/>
          <p:nvPr/>
        </p:nvSpPr>
        <p:spPr>
          <a:xfrm>
            <a:off x="972000" y="2736000"/>
            <a:ext cx="7380000" cy="122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ca-ES" sz="3200" strike="noStrike">
                <a:latin typeface="Arial"/>
                <a:ea typeface="Arial"/>
                <a:cs typeface="Arial"/>
                <a:sym typeface="Arial"/>
              </a:rPr>
              <a:t>Princeses?</a:t>
            </a:r>
            <a:endParaRPr b="0" sz="32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16"/>
          <p:cNvSpPr txBox="1"/>
          <p:nvPr/>
        </p:nvSpPr>
        <p:spPr>
          <a:xfrm>
            <a:off x="1728000" y="4320000"/>
            <a:ext cx="6321600" cy="42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ca-ES" sz="1800" u="sng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https://www.youtube.com/watch?v=ABlzEDPeqXo</a:t>
            </a:r>
            <a:endParaRPr b="0" sz="18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16"/>
          <p:cNvSpPr txBox="1"/>
          <p:nvPr/>
        </p:nvSpPr>
        <p:spPr>
          <a:xfrm>
            <a:off x="458650" y="676890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-ES"/>
              <a:t>Què vol dir ser perfecte?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72000" y="1368000"/>
            <a:ext cx="5400000" cy="18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40000" y="3456000"/>
            <a:ext cx="5069520" cy="360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/>
          <p:nvPr/>
        </p:nvSpPr>
        <p:spPr>
          <a:xfrm>
            <a:off x="288000" y="2340000"/>
            <a:ext cx="9648000" cy="37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-216000" lvl="0" marL="2160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Noto Sans Symbols"/>
              <a:buChar char="●"/>
            </a:pPr>
            <a:r>
              <a:rPr b="0" lang="ca-ES" sz="2800" strike="noStrike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rPr>
              <a:t>Autoestima baixa</a:t>
            </a:r>
            <a:endParaRPr b="0" sz="2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6000" lvl="0" marL="216000" marR="0" rtl="0" algn="l">
              <a:spcBef>
                <a:spcPts val="1414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Noto Sans Symbols"/>
              <a:buChar char="●"/>
            </a:pPr>
            <a:r>
              <a:rPr b="0" lang="ca-ES" sz="2800" strike="noStrike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rPr>
              <a:t>Conflictes amb els companys / assetjament escolar</a:t>
            </a:r>
            <a:endParaRPr b="0" sz="2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6000" lvl="0" marL="216000" marR="0" rtl="0" algn="l">
              <a:spcBef>
                <a:spcPts val="1414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Noto Sans Symbols"/>
              <a:buChar char="●"/>
            </a:pPr>
            <a:r>
              <a:rPr b="0" lang="ca-ES" sz="2800" strike="noStrike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rPr>
              <a:t>Conflictes familiars</a:t>
            </a:r>
            <a:endParaRPr b="0" sz="2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6000" lvl="0" marL="216000" marR="0" rtl="0" algn="l">
              <a:spcBef>
                <a:spcPts val="1414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Noto Sans Symbols"/>
              <a:buChar char="●"/>
            </a:pPr>
            <a:r>
              <a:rPr b="0" lang="ca-ES" sz="2800" strike="noStrike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rPr>
              <a:t>Situacions vitals estressants</a:t>
            </a:r>
            <a:endParaRPr b="0" sz="2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6000" lvl="0" marL="216000" marR="0" rtl="0" algn="l">
              <a:spcBef>
                <a:spcPts val="1414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Noto Sans Symbols"/>
              <a:buChar char="●"/>
            </a:pPr>
            <a:r>
              <a:rPr b="0" lang="ca-ES" sz="2800" strike="noStrike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rPr>
              <a:t>Primers contactes sexuals</a:t>
            </a:r>
            <a:endParaRPr b="0" sz="2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6000" lvl="0" marL="216000" marR="0" rtl="0" algn="l">
              <a:spcBef>
                <a:spcPts val="1414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Noto Sans Symbols"/>
              <a:buChar char="●"/>
            </a:pPr>
            <a:r>
              <a:rPr b="0" lang="ca-ES" sz="2800" strike="noStrike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rPr>
              <a:t>Canvis corporals</a:t>
            </a:r>
            <a:endParaRPr b="0" sz="2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8"/>
          <p:cNvSpPr/>
          <p:nvPr/>
        </p:nvSpPr>
        <p:spPr>
          <a:xfrm>
            <a:off x="3168000" y="1080000"/>
            <a:ext cx="3348000" cy="497160"/>
          </a:xfrm>
          <a:prstGeom prst="rect">
            <a:avLst/>
          </a:prstGeom>
          <a:gradFill>
            <a:gsLst>
              <a:gs pos="0">
                <a:srgbClr val="A6E6FF"/>
              </a:gs>
              <a:gs pos="100000">
                <a:srgbClr val="E6F7FF"/>
              </a:gs>
            </a:gsLst>
            <a:lin ang="16200000" scaled="0"/>
          </a:gradFill>
          <a:ln cap="flat" cmpd="sng" w="9525">
            <a:solidFill>
              <a:srgbClr val="46AAC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50400" lIns="100800" spcFirstLastPara="1" rIns="100800" wrap="square" tIns="504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ca-ES" sz="2600" strike="noStrike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Factors de risc</a:t>
            </a:r>
            <a:endParaRPr b="0" sz="26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18"/>
          <p:cNvSpPr/>
          <p:nvPr/>
        </p:nvSpPr>
        <p:spPr>
          <a:xfrm>
            <a:off x="7128000" y="241560"/>
            <a:ext cx="2592000" cy="893160"/>
          </a:xfrm>
          <a:prstGeom prst="rect">
            <a:avLst/>
          </a:prstGeom>
          <a:gradFill>
            <a:gsLst>
              <a:gs pos="0">
                <a:srgbClr val="A6E6FF"/>
              </a:gs>
              <a:gs pos="100000">
                <a:srgbClr val="E6F7FF"/>
              </a:gs>
            </a:gsLst>
            <a:lin ang="16200000" scaled="0"/>
          </a:gradFill>
          <a:ln cap="flat" cmpd="sng" w="9525">
            <a:solidFill>
              <a:srgbClr val="46AAC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50400" lIns="100800" spcFirstLastPara="1" rIns="100800" wrap="square" tIns="504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ca-ES" sz="2600" strike="noStrike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Anorèxia i Bulímia</a:t>
            </a:r>
            <a:endParaRPr b="0" sz="26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18"/>
          <p:cNvSpPr txBox="1"/>
          <p:nvPr/>
        </p:nvSpPr>
        <p:spPr>
          <a:xfrm>
            <a:off x="458650" y="6436800"/>
            <a:ext cx="3000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-ES"/>
              <a:t>Què pot fer que algú comenci a tenir problemes amb el menjar?</a:t>
            </a:r>
            <a:endParaRPr/>
          </a:p>
        </p:txBody>
      </p:sp>
      <p:sp>
        <p:nvSpPr>
          <p:cNvPr id="94" name="Google Shape;94;p18"/>
          <p:cNvSpPr txBox="1"/>
          <p:nvPr/>
        </p:nvSpPr>
        <p:spPr>
          <a:xfrm>
            <a:off x="5377175" y="6436800"/>
            <a:ext cx="3000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-ES"/>
              <a:t>Tots aquests canvis poden afectar com ens veiem i ens sentim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9"/>
          <p:cNvSpPr txBox="1"/>
          <p:nvPr/>
        </p:nvSpPr>
        <p:spPr>
          <a:xfrm>
            <a:off x="503640" y="1763640"/>
            <a:ext cx="9071280" cy="498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-45684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Noto Sans Symbols"/>
              <a:buChar char="🡺"/>
            </a:pPr>
            <a:r>
              <a:rPr b="0" lang="ca-ES" sz="3200" strike="noStrike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rPr>
              <a:t>Pèrdua ràpida i excessiva de pes</a:t>
            </a:r>
            <a:endParaRPr b="0" sz="32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6840" lvl="0" marL="457200" marR="0" rtl="0" algn="l">
              <a:spcBef>
                <a:spcPts val="2398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Noto Sans Symbols"/>
              <a:buChar char="🡺"/>
            </a:pPr>
            <a:r>
              <a:rPr b="0" lang="ca-ES" sz="3200" strike="noStrike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rPr>
              <a:t>Canvi d’una dieta adequada</a:t>
            </a:r>
            <a:br>
              <a:rPr lang="ca-ES" sz="1800"/>
            </a:br>
            <a:r>
              <a:rPr b="0" lang="ca-ES" sz="3200" strike="noStrike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rPr>
              <a:t>a una d’hipocalòrica</a:t>
            </a:r>
            <a:endParaRPr b="0" sz="32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6840" lvl="0" marL="457200" marR="0" rtl="0" algn="l">
              <a:spcBef>
                <a:spcPts val="2398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Noto Sans Symbols"/>
              <a:buChar char="🡺"/>
            </a:pPr>
            <a:r>
              <a:rPr b="0" lang="ca-ES" sz="3200" strike="noStrike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rPr>
              <a:t>Canvis bruscs d’humor i irritabilitat</a:t>
            </a:r>
            <a:endParaRPr b="0" sz="32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6840" lvl="0" marL="457200" marR="0" rtl="0" algn="l">
              <a:spcBef>
                <a:spcPts val="2398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Noto Sans Symbols"/>
              <a:buChar char="🡺"/>
            </a:pPr>
            <a:r>
              <a:rPr b="0" lang="ca-ES" sz="3200" strike="noStrike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rPr>
              <a:t>Comentaris pejoratius sobre el cos propi</a:t>
            </a:r>
            <a:endParaRPr b="0" sz="32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19"/>
          <p:cNvSpPr/>
          <p:nvPr/>
        </p:nvSpPr>
        <p:spPr>
          <a:xfrm>
            <a:off x="2022480" y="1406520"/>
            <a:ext cx="4277520" cy="573480"/>
          </a:xfrm>
          <a:prstGeom prst="rect">
            <a:avLst/>
          </a:prstGeom>
          <a:gradFill>
            <a:gsLst>
              <a:gs pos="0">
                <a:srgbClr val="A6E6FF"/>
              </a:gs>
              <a:gs pos="100000">
                <a:srgbClr val="E6F7FF"/>
              </a:gs>
            </a:gsLst>
            <a:lin ang="16200000" scaled="0"/>
          </a:gradFill>
          <a:ln cap="flat" cmpd="sng" w="9525">
            <a:solidFill>
              <a:srgbClr val="46AAC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50400" lIns="100800" spcFirstLastPara="1" rIns="100800" wrap="square" tIns="504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ca-ES" sz="3100" strike="noStrike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Senyals d’alarma</a:t>
            </a:r>
            <a:endParaRPr b="0" sz="3100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1" name="Google Shape;101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60720" y="3708000"/>
            <a:ext cx="1944000" cy="194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60720" y="1259640"/>
            <a:ext cx="1961640" cy="23331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0"/>
          <p:cNvSpPr/>
          <p:nvPr/>
        </p:nvSpPr>
        <p:spPr>
          <a:xfrm>
            <a:off x="504000" y="1593000"/>
            <a:ext cx="9071280" cy="5426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-45684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Noto Sans Symbols"/>
              <a:buChar char="🡺"/>
            </a:pPr>
            <a:r>
              <a:rPr b="0" lang="ca-ES" sz="3200" strike="noStrike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rPr>
              <a:t>Canvis en la manera de vestir</a:t>
            </a:r>
            <a:endParaRPr b="0" sz="3200" strike="noStrike">
              <a:latin typeface="Arial"/>
              <a:ea typeface="Arial"/>
              <a:cs typeface="Arial"/>
              <a:sym typeface="Arial"/>
            </a:endParaRPr>
          </a:p>
          <a:p>
            <a:pPr indent="-456840" lvl="0" marL="457200" marR="0" rtl="0" algn="l">
              <a:spcBef>
                <a:spcPts val="2398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Noto Sans Symbols"/>
              <a:buChar char="🡺"/>
            </a:pPr>
            <a:r>
              <a:rPr b="0" lang="ca-ES" sz="3200" strike="noStrike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rPr>
              <a:t>Preocupació excessiva pel menjar i pels aliments</a:t>
            </a:r>
            <a:endParaRPr b="0" sz="3200" strike="noStrike">
              <a:latin typeface="Arial"/>
              <a:ea typeface="Arial"/>
              <a:cs typeface="Arial"/>
              <a:sym typeface="Arial"/>
            </a:endParaRPr>
          </a:p>
          <a:p>
            <a:pPr indent="-456840" lvl="0" marL="457200" marR="0" rtl="0" algn="l">
              <a:spcBef>
                <a:spcPts val="2398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Noto Sans Symbols"/>
              <a:buChar char="🡺"/>
            </a:pPr>
            <a:r>
              <a:rPr b="0" lang="ca-ES" sz="3200" strike="noStrike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rPr>
              <a:t>Preocupació excessiva per la imatge corporal</a:t>
            </a:r>
            <a:endParaRPr b="0" sz="3200" strike="noStrike">
              <a:latin typeface="Arial"/>
              <a:ea typeface="Arial"/>
              <a:cs typeface="Arial"/>
              <a:sym typeface="Arial"/>
            </a:endParaRPr>
          </a:p>
          <a:p>
            <a:pPr indent="-253640" lvl="0" marL="457200" marR="0" rtl="0" algn="l">
              <a:spcBef>
                <a:spcPts val="2398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Noto Sans Symbols"/>
              <a:buNone/>
            </a:pPr>
            <a:r>
              <a:t/>
            </a:r>
            <a:endParaRPr b="0" sz="32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1199"/>
              </a:spcBef>
              <a:spcAft>
                <a:spcPts val="0"/>
              </a:spcAft>
              <a:buNone/>
            </a:pPr>
            <a:r>
              <a:t/>
            </a:r>
            <a:endParaRPr b="0" sz="3200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8" name="Google Shape;108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16360" y="5508000"/>
            <a:ext cx="2880000" cy="190944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20"/>
          <p:cNvSpPr/>
          <p:nvPr/>
        </p:nvSpPr>
        <p:spPr>
          <a:xfrm>
            <a:off x="1662480" y="1260000"/>
            <a:ext cx="4277520" cy="573480"/>
          </a:xfrm>
          <a:prstGeom prst="rect">
            <a:avLst/>
          </a:prstGeom>
          <a:gradFill>
            <a:gsLst>
              <a:gs pos="0">
                <a:srgbClr val="A6E6FF"/>
              </a:gs>
              <a:gs pos="100000">
                <a:srgbClr val="E6F7FF"/>
              </a:gs>
            </a:gsLst>
            <a:lin ang="16200000" scaled="0"/>
          </a:gradFill>
          <a:ln cap="flat" cmpd="sng" w="9525">
            <a:solidFill>
              <a:srgbClr val="46AAC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50400" lIns="100800" spcFirstLastPara="1" rIns="100800" wrap="square" tIns="504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ca-ES" sz="3100" strike="noStrike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Senyals d’alarma</a:t>
            </a:r>
            <a:endParaRPr b="0" sz="3100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1"/>
          <p:cNvSpPr txBox="1"/>
          <p:nvPr/>
        </p:nvSpPr>
        <p:spPr>
          <a:xfrm>
            <a:off x="504360" y="551520"/>
            <a:ext cx="9071280" cy="6456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-3654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Noto Sans Symbols"/>
              <a:buNone/>
            </a:pPr>
            <a:r>
              <a:t/>
            </a:r>
            <a:endParaRPr b="0" sz="32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6840" lvl="0" marL="457200" marR="0" rtl="0" algn="l">
              <a:spcBef>
                <a:spcPts val="2398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Noto Sans Symbols"/>
              <a:buChar char="🡺"/>
            </a:pPr>
            <a:r>
              <a:rPr b="0" lang="ca-ES" sz="3200" strike="noStrike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rPr>
              <a:t>Menjar lentament</a:t>
            </a:r>
            <a:endParaRPr b="0" sz="32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6840" lvl="0" marL="457200" marR="0" rtl="0" algn="l">
              <a:spcBef>
                <a:spcPts val="2398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Noto Sans Symbols"/>
              <a:buChar char="🡺"/>
            </a:pPr>
            <a:r>
              <a:rPr b="0" lang="ca-ES" sz="3200" strike="noStrike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rPr>
              <a:t>Visites al vàter després de menjar</a:t>
            </a:r>
            <a:endParaRPr b="0" sz="32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6840" lvl="0" marL="457200" marR="0" rtl="0" algn="l">
              <a:spcBef>
                <a:spcPts val="2398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Noto Sans Symbols"/>
              <a:buChar char="🡺"/>
            </a:pPr>
            <a:r>
              <a:rPr b="0" lang="ca-ES" sz="3200" strike="noStrike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rPr>
              <a:t>Evitar menjar acompanyat</a:t>
            </a:r>
            <a:endParaRPr b="0" sz="32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6840" lvl="0" marL="457200" marR="0" rtl="0" algn="l">
              <a:spcBef>
                <a:spcPts val="2398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Noto Sans Symbols"/>
              <a:buChar char="🡺"/>
            </a:pPr>
            <a:r>
              <a:rPr b="0" lang="ca-ES" sz="3200" strike="noStrike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rPr>
              <a:t>Cansament inusual, mareigs, acubaments.</a:t>
            </a:r>
            <a:endParaRPr b="0" sz="32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2398"/>
              </a:spcBef>
              <a:spcAft>
                <a:spcPts val="0"/>
              </a:spcAft>
              <a:buNone/>
            </a:pPr>
            <a:r>
              <a:t/>
            </a:r>
            <a:endParaRPr b="0" sz="32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21"/>
          <p:cNvSpPr/>
          <p:nvPr/>
        </p:nvSpPr>
        <p:spPr>
          <a:xfrm>
            <a:off x="3240000" y="1226520"/>
            <a:ext cx="4097520" cy="573480"/>
          </a:xfrm>
          <a:prstGeom prst="rect">
            <a:avLst/>
          </a:prstGeom>
          <a:gradFill>
            <a:gsLst>
              <a:gs pos="0">
                <a:srgbClr val="A6E6FF"/>
              </a:gs>
              <a:gs pos="100000">
                <a:srgbClr val="E6F7FF"/>
              </a:gs>
            </a:gsLst>
            <a:lin ang="16200000" scaled="0"/>
          </a:gradFill>
          <a:ln cap="flat" cmpd="sng" w="9525">
            <a:solidFill>
              <a:srgbClr val="46AAC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50400" lIns="100800" spcFirstLastPara="1" rIns="100800" wrap="square" tIns="504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ca-ES" sz="3100" strike="noStrike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Senyals d’alarma</a:t>
            </a:r>
            <a:endParaRPr b="0" sz="3100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98915" y="4562250"/>
            <a:ext cx="2581560" cy="3153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2800" y="4672410"/>
            <a:ext cx="2376000" cy="2933640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22"/>
          <p:cNvSpPr/>
          <p:nvPr/>
        </p:nvSpPr>
        <p:spPr>
          <a:xfrm>
            <a:off x="3552376" y="5483875"/>
            <a:ext cx="2376000" cy="13107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ca-ES" sz="40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Consulta</a:t>
            </a:r>
            <a:endParaRPr b="0" sz="40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ca-ES" sz="40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Jove</a:t>
            </a:r>
            <a:endParaRPr b="0" sz="40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22"/>
          <p:cNvSpPr txBox="1"/>
          <p:nvPr/>
        </p:nvSpPr>
        <p:spPr>
          <a:xfrm>
            <a:off x="999525" y="1127750"/>
            <a:ext cx="7796700" cy="33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b="1" i="1" lang="ca-ES" sz="1800">
                <a:solidFill>
                  <a:schemeClr val="dk1"/>
                </a:solidFill>
              </a:rPr>
              <a:t>Què fer si sospites que algú té un trastorn?</a:t>
            </a:r>
            <a:endParaRPr b="1" i="1"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ca-ES" sz="1800">
                <a:solidFill>
                  <a:schemeClr val="dk1"/>
                </a:solidFill>
              </a:rPr>
              <a:t>Títol</a:t>
            </a:r>
            <a:r>
              <a:rPr lang="ca-ES" sz="1800">
                <a:solidFill>
                  <a:schemeClr val="dk1"/>
                </a:solidFill>
              </a:rPr>
              <a:t>: No miris cap a una altra banda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a-ES" sz="1800">
                <a:solidFill>
                  <a:schemeClr val="dk1"/>
                </a:solidFill>
              </a:rPr>
              <a:t>Parla amb una persona adulta de confiança</a:t>
            </a:r>
            <a:br>
              <a:rPr lang="ca-ES" sz="1800">
                <a:solidFill>
                  <a:schemeClr val="dk1"/>
                </a:solidFill>
              </a:rPr>
            </a:b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a-ES" sz="1800">
                <a:solidFill>
                  <a:schemeClr val="dk1"/>
                </a:solidFill>
              </a:rPr>
              <a:t>Explica-ho al tutor o a la Consulta Jove</a:t>
            </a:r>
            <a:br>
              <a:rPr lang="ca-ES" sz="1800">
                <a:solidFill>
                  <a:schemeClr val="dk1"/>
                </a:solidFill>
              </a:rPr>
            </a:b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a-ES" sz="1800">
                <a:solidFill>
                  <a:schemeClr val="dk1"/>
                </a:solidFill>
              </a:rPr>
              <a:t>Consulta un metge o infermera</a:t>
            </a:r>
            <a:br>
              <a:rPr lang="ca-ES" sz="1800">
                <a:solidFill>
                  <a:schemeClr val="dk1"/>
                </a:solidFill>
              </a:rPr>
            </a:b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a-ES" sz="1800">
                <a:solidFill>
                  <a:schemeClr val="dk1"/>
                </a:solidFill>
              </a:rPr>
              <a:t>No jutgis ni facis comentaris sobre el cos</a:t>
            </a:r>
            <a:endParaRPr sz="1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