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6858000" cy="9144000"/>
  <p:embeddedFontLst>
    <p:embeddedFont>
      <p:font typeface="Playfair Display" charset="0"/>
      <p:regular r:id="rId29"/>
      <p:bold r:id="rId30"/>
      <p:italic r:id="rId31"/>
      <p:boldItalic r:id="rId32"/>
    </p:embeddedFont>
    <p:embeddedFont>
      <p:font typeface="Montserrat" charset="0"/>
      <p:regular r:id="rId33"/>
      <p:bold r:id="rId34"/>
      <p:italic r:id="rId35"/>
      <p:boldItalic r:id="rId36"/>
    </p:embeddedFont>
    <p:embeddedFont>
      <p:font typeface="Oswald" charset="0"/>
      <p:regular r:id="rId37"/>
      <p:bold r:id="rId38"/>
    </p:embeddedFont>
    <p:embeddedFont>
      <p:font typeface="Lobster" charset="0"/>
      <p:regular r:id="rId39"/>
    </p:embeddedFont>
    <p:embeddedFont>
      <p:font typeface="Roboto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-84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3805f0513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3805f0513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3805f0513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3805f0513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3805f0513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3805f0513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b6589209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b6589209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c7612cde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c7612cde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616eb31829_1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616eb31829_1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616c9bfe51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616c9bfe51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53805f0513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53805f0513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82a1179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82a1179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53805f051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53805f051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16c9bfe51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16c9bfe51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3805f051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3805f051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a6fb9007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a6fb9007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16c9bfe51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616c9bfe51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616c9bfe51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616c9bfe51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16c9bfe51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16c9bfe51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b4f9254b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9b4f9254b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53805f0513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53805f0513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16c9bfe51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16c9bfe51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16c9bfe51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16c9bfe51_0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3805f0513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53805f0513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c8afc89e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9c8afc89ec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3805f0513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3805f0513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c8afc89e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c8afc89e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b6589209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b6589209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3000"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614600" y="2024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PRESENTACIÓ</a:t>
            </a:r>
            <a:endParaRPr sz="2400"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CURS 2020-21</a:t>
            </a:r>
            <a:endParaRPr>
              <a:highlight>
                <a:srgbClr val="9900FF"/>
              </a:highlight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6750" y="25016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74375" y="349576"/>
            <a:ext cx="3460626" cy="1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2.GRUPS PRESENCIALS I SEMIPRESENCIALS (2)</a:t>
            </a:r>
            <a:endParaRPr sz="2400"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/>
          </a:p>
        </p:txBody>
      </p:sp>
      <p:sp>
        <p:nvSpPr>
          <p:cNvPr id="113" name="Google Shape;113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Per tant (planificació per a dues setmanes): </a:t>
            </a:r>
            <a:endParaRPr sz="20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 b="1">
                <a:highlight>
                  <a:srgbClr val="00FF00"/>
                </a:highlight>
                <a:latin typeface="Arial"/>
                <a:ea typeface="Arial"/>
                <a:cs typeface="Arial"/>
                <a:sym typeface="Arial"/>
              </a:rPr>
              <a:t>Grup A: </a:t>
            </a:r>
            <a:endParaRPr sz="2000" b="1"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setmana 1: dilluns, dimecres i divendres;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setmana 2: dimarts i dijous.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 b="1"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Grup B: </a:t>
            </a:r>
            <a:endParaRPr sz="2000" b="1"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setmana 1: dimarts i dijous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371600" lvl="2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■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setmana 2: dilluns, dimecres i divendres…….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 GRUPS PRESENCIALS I SEMIPRESENCIALS (3)</a:t>
            </a:r>
            <a:endParaRPr sz="2400"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000" b="1"/>
              <a:t>Setembre 2020. Escenari B: SEMIPRESENCIALITAT</a:t>
            </a:r>
            <a:endParaRPr sz="2000"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 b="1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/>
              <a:t>La meitat dels alumnes faran la classe presencial i els altres des de casa en </a:t>
            </a:r>
            <a:r>
              <a:rPr lang="ca" sz="2000" b="1" i="1"/>
              <a:t>streaming</a:t>
            </a:r>
            <a:r>
              <a:rPr lang="ca" sz="2000"/>
              <a:t>. 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/>
              <a:t>En el cas de canviar a </a:t>
            </a:r>
            <a:r>
              <a:rPr lang="ca" sz="2000" b="1"/>
              <a:t>l’Escenari C</a:t>
            </a:r>
            <a:r>
              <a:rPr lang="ca" sz="2000"/>
              <a:t>: Tothom No Presencialitat.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 GRUPS PRESENCIALS I SEMIPRESENCIALS (4)</a:t>
            </a:r>
            <a:endParaRPr sz="2400"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Les alumnes i els alumnes podran sol·licitar un canvi de Grup (Grup A i Grup B) abans del </a:t>
            </a:r>
            <a:r>
              <a:rPr lang="ca" sz="2000" u="sng"/>
              <a:t>9 d’octubre</a:t>
            </a:r>
            <a:r>
              <a:rPr lang="ca" sz="2000"/>
              <a:t> mitjançant una sol·licitud signada pels dos alumnes implicats.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La Tutora i el Tutor facilitarà la sol·licitud a l’alumnat.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3.CONVALIDACIONS (1)</a:t>
            </a:r>
            <a:endParaRPr sz="2400" b="1">
              <a:highlight>
                <a:srgbClr val="FFFF00"/>
              </a:highlight>
            </a:endParaRPr>
          </a:p>
        </p:txBody>
      </p:sp>
      <p:sp>
        <p:nvSpPr>
          <p:cNvPr id="131" name="Google Shape;131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>
                <a:solidFill>
                  <a:srgbClr val="54595F"/>
                </a:solidFill>
                <a:highlight>
                  <a:srgbClr val="FFFFFF"/>
                </a:highlight>
              </a:rPr>
              <a:t>Convalidació de mòduls de FP a partir d’altres estudis de FP</a:t>
            </a:r>
            <a:endParaRPr sz="2000" b="1">
              <a:solidFill>
                <a:srgbClr val="54595F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Els alumnes sol·licitaran les convalidacions mitjançant les tutores i els tutors en el mes d’octubre. 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Les tutores i els tutors facilitaran el Full  de convalidacions a l´alumnat  a partir del 5 d’octubre.</a:t>
            </a: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L’alumne/a interessat haurà d’acompanyar  amb el Full la documentació acreditativa i entregar-ho o enviar-lo a la tutora o tutor  abans del </a:t>
            </a:r>
            <a:r>
              <a:rPr lang="ca" sz="2000" u="sng"/>
              <a:t>24 d’octubre</a:t>
            </a:r>
            <a:r>
              <a:rPr lang="ca" sz="2000"/>
              <a:t>. </a:t>
            </a: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3.CONVALIDACIONS(2)</a:t>
            </a:r>
            <a:endParaRPr sz="2400" b="1">
              <a:highlight>
                <a:srgbClr val="FFFF00"/>
              </a:highlight>
            </a:endParaRPr>
          </a:p>
        </p:txBody>
      </p:sp>
      <p:sp>
        <p:nvSpPr>
          <p:cNvPr id="137" name="Google Shape;137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>
                <a:solidFill>
                  <a:srgbClr val="000000"/>
                </a:solidFill>
                <a:highlight>
                  <a:srgbClr val="FFFFFF"/>
                </a:highlight>
              </a:rPr>
              <a:t>Convalidació de mòduls de FP a partir d’estudis universitaris</a:t>
            </a:r>
            <a:endParaRPr sz="20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36576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b="1">
                <a:solidFill>
                  <a:srgbClr val="000000"/>
                </a:solidFill>
                <a:highlight>
                  <a:srgbClr val="FFFFFF"/>
                </a:highlight>
              </a:rPr>
              <a:t> (Ministeri Educació)</a:t>
            </a:r>
            <a:endParaRPr sz="2000" b="1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Els alumnes sol.licitaran</a:t>
            </a:r>
            <a:r>
              <a:rPr lang="ca" sz="2000">
                <a:solidFill>
                  <a:srgbClr val="000000"/>
                </a:solidFill>
              </a:rPr>
              <a:t> una certificació acadèmica oficial dels estudis universitaris aportats (en castellà) i el programa formatiu oficial segellat de les assignatures universitàries cursades relacionades amb els mòduls susceptibles de possible convalidació (en castellà). 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 sz="2000">
                <a:solidFill>
                  <a:srgbClr val="000000"/>
                </a:solidFill>
                <a:highlight>
                  <a:srgbClr val="FFFFFF"/>
                </a:highlight>
              </a:rPr>
              <a:t>S’ha d’aportar  a la secretaria del centre.</a:t>
            </a:r>
            <a:endParaRPr sz="20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b="1">
              <a:solidFill>
                <a:srgbClr val="7A7A7A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b="1">
              <a:solidFill>
                <a:srgbClr val="7A7A7A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>
            <a:spLocks noGrp="1"/>
          </p:cNvSpPr>
          <p:nvPr>
            <p:ph type="title"/>
          </p:nvPr>
        </p:nvSpPr>
        <p:spPr>
          <a:xfrm>
            <a:off x="288950" y="601100"/>
            <a:ext cx="51975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100">
                <a:latin typeface="Arial"/>
                <a:ea typeface="Arial"/>
                <a:cs typeface="Arial"/>
                <a:sym typeface="Arial"/>
              </a:rPr>
              <a:t>       </a:t>
            </a:r>
            <a:r>
              <a:rPr lang="ca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ca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a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AVALUACIONS</a:t>
            </a:r>
            <a:endParaRPr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7"/>
          <p:cNvSpPr txBox="1">
            <a:spLocks noGrp="1"/>
          </p:cNvSpPr>
          <p:nvPr>
            <p:ph type="body" idx="1"/>
          </p:nvPr>
        </p:nvSpPr>
        <p:spPr>
          <a:xfrm>
            <a:off x="462775" y="1258200"/>
            <a:ext cx="7676400" cy="3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ca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1er GM i 1er GS</a:t>
            </a:r>
            <a:endParaRPr sz="20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a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Sessió 1ª Avaluació:	16-17 de desembre 2020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a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Finalització Curs:		28 de juny de 2021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-"/>
            </a:pPr>
            <a:r>
              <a:rPr lang="ca" sz="2000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2on GM i 2on GS</a:t>
            </a:r>
            <a:endParaRPr sz="2000" u="sng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a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Sessió 1ª Avaluació:	16-17 de desembre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a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Sessió 2ª Avaluació:	10 de març 2021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ca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Inici FCT: 15 de març fins el 10 de juny de 2021</a:t>
            </a:r>
            <a:endParaRPr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	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 txBox="1">
            <a:spLocks noGrp="1"/>
          </p:cNvSpPr>
          <p:nvPr>
            <p:ph type="body" idx="1"/>
          </p:nvPr>
        </p:nvSpPr>
        <p:spPr>
          <a:xfrm>
            <a:off x="311700" y="288650"/>
            <a:ext cx="8520600" cy="46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solidFill>
                  <a:srgbClr val="000000"/>
                </a:solidFill>
                <a:highlight>
                  <a:srgbClr val="FFFF00"/>
                </a:highlight>
              </a:rPr>
              <a:t>5.BEQUES</a:t>
            </a:r>
            <a:endParaRPr sz="2400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 b="1">
                <a:solidFill>
                  <a:srgbClr val="54595F"/>
                </a:solidFill>
                <a:latin typeface="Montserrat"/>
                <a:ea typeface="Montserrat"/>
                <a:cs typeface="Montserrat"/>
                <a:sym typeface="Montserrat"/>
              </a:rPr>
              <a:t>Beques EXIT SOIB → </a:t>
            </a:r>
            <a:r>
              <a:rPr lang="ca" sz="2000"/>
              <a:t>Informació: https://soib.es/beques-i-ajuts/</a:t>
            </a:r>
            <a:endParaRPr sz="1900">
              <a:solidFill>
                <a:srgbClr val="54595F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a" sz="2000">
                <a:solidFill>
                  <a:srgbClr val="000000"/>
                </a:solidFill>
              </a:rPr>
              <a:t>JOVES DESOCUPATS MENORS DE 30 ANYS BEQUES D’ÈXIT DE CICLES GRAU MITJÀ O SUPERIOR DE FORMACIÓ PROFESSIONAL PRESENCIAL REGLADA</a:t>
            </a: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-"/>
            </a:pPr>
            <a:r>
              <a:rPr lang="ca" sz="2000">
                <a:solidFill>
                  <a:srgbClr val="000000"/>
                </a:solidFill>
              </a:rPr>
              <a:t>DESOCUPATS MAJORS DE 30 ANYS BEQUES DE CICLES GRAU MITJÀ O SUPERIOR DE FORMACIÓ PROFESSIONAL PRESENCIAL REGLADA</a:t>
            </a:r>
            <a:endParaRPr sz="2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>
              <a:solidFill>
                <a:srgbClr val="BDC11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100">
                <a:latin typeface="Arial"/>
                <a:ea typeface="Arial"/>
                <a:cs typeface="Arial"/>
                <a:sym typeface="Arial"/>
              </a:rPr>
              <a:t>	 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	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	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      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xfrm>
            <a:off x="311700" y="288650"/>
            <a:ext cx="8520600" cy="461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solidFill>
                  <a:srgbClr val="000000"/>
                </a:solidFill>
                <a:highlight>
                  <a:srgbClr val="FFFF00"/>
                </a:highlight>
              </a:rPr>
              <a:t>6.DELEGATS I DELEGADES DE CLASSE  </a:t>
            </a:r>
            <a:endParaRPr sz="2400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>
              <a:solidFill>
                <a:srgbClr val="000000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>
                <a:solidFill>
                  <a:srgbClr val="000000"/>
                </a:solidFill>
              </a:rPr>
              <a:t>L’elecció de delegats i/o delegades cal fer-ho en el mes d’octubre a una sessió de tutoria.  Enguany caldrà obtenir la representativitat en tots els grups presencials.</a:t>
            </a: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>
                <a:solidFill>
                  <a:srgbClr val="000000"/>
                </a:solidFill>
              </a:rPr>
              <a:t>En el cas del curs amb semipresencialitat hi haurà  una representativitat en el Grup A i una representativitat en el Grup B. </a:t>
            </a:r>
            <a:endParaRPr sz="2400">
              <a:solidFill>
                <a:srgbClr val="000000"/>
              </a:solidFill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a" sz="1100">
                <a:latin typeface="Arial"/>
                <a:ea typeface="Arial"/>
                <a:cs typeface="Arial"/>
                <a:sym typeface="Arial"/>
              </a:rPr>
              <a:t>	 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	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	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highlight>
                  <a:srgbClr val="00FF00"/>
                </a:highlight>
                <a:latin typeface="Oswald"/>
                <a:ea typeface="Oswald"/>
                <a:cs typeface="Oswald"/>
                <a:sym typeface="Oswald"/>
              </a:rPr>
              <a:t>      </a:t>
            </a: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just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500" b="1">
                <a:latin typeface="Arial"/>
                <a:ea typeface="Arial"/>
                <a:cs typeface="Arial"/>
                <a:sym typeface="Arial"/>
              </a:rPr>
              <a:t>7.ASSISTÈNCIA</a:t>
            </a:r>
            <a:endParaRPr sz="31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Faltes d’assistència: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 b="1">
                <a:latin typeface="Arial"/>
                <a:ea typeface="Arial"/>
                <a:cs typeface="Arial"/>
                <a:sym typeface="Arial"/>
              </a:rPr>
              <a:t>10 min</a:t>
            </a:r>
            <a:r>
              <a:rPr lang="ca" sz="2000">
                <a:latin typeface="Arial"/>
                <a:ea typeface="Arial"/>
                <a:cs typeface="Arial"/>
                <a:sym typeface="Arial"/>
              </a:rPr>
              <a:t> tard: retard.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 b="1">
                <a:latin typeface="Arial"/>
                <a:ea typeface="Arial"/>
                <a:cs typeface="Arial"/>
                <a:sym typeface="Arial"/>
              </a:rPr>
              <a:t>15 min</a:t>
            </a:r>
            <a:r>
              <a:rPr lang="ca" sz="2000">
                <a:latin typeface="Arial"/>
                <a:ea typeface="Arial"/>
                <a:cs typeface="Arial"/>
                <a:sym typeface="Arial"/>
              </a:rPr>
              <a:t> o més: </a:t>
            </a:r>
            <a:r>
              <a:rPr lang="ca" sz="2000" b="1"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ca" sz="2000">
                <a:latin typeface="Arial"/>
                <a:ea typeface="Arial"/>
                <a:cs typeface="Arial"/>
                <a:sym typeface="Arial"/>
              </a:rPr>
              <a:t> es pot entrar a la classe. Falta no justificada.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Es farà seguiment de la presencialitat des de casa (en streaming). </a:t>
            </a:r>
            <a:r>
              <a:rPr lang="ca" sz="2000" b="1">
                <a:latin typeface="Arial"/>
                <a:ea typeface="Arial"/>
                <a:cs typeface="Arial"/>
                <a:sym typeface="Arial"/>
              </a:rPr>
              <a:t>ACTITUD</a:t>
            </a:r>
            <a:r>
              <a:rPr lang="ca" sz="2000">
                <a:latin typeface="Arial"/>
                <a:ea typeface="Arial"/>
                <a:cs typeface="Arial"/>
                <a:sym typeface="Arial"/>
              </a:rPr>
              <a:t>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 b="1"/>
              <a:t>Motius laborals</a:t>
            </a:r>
            <a:r>
              <a:rPr lang="ca" sz="2000"/>
              <a:t> no són causa justificada.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Només justifica causes d’ordre superior.</a:t>
            </a:r>
            <a:endParaRPr sz="2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latin typeface="Arial"/>
                <a:ea typeface="Arial"/>
                <a:cs typeface="Arial"/>
                <a:sym typeface="Arial"/>
              </a:rPr>
              <a:t>8. FESTIUS I NO FESTIUS CURS 2020-2021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/>
              <a:t>1 de Març: dia de les Illes Balears.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/>
              <a:t>Del 1 d’Abril a 11 d’Abril: vacances de Pasqua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Del 23 de De</a:t>
            </a:r>
            <a:r>
              <a:rPr lang="ca" sz="2000"/>
              <a:t>s</a:t>
            </a:r>
            <a:r>
              <a:rPr lang="ca" sz="2000">
                <a:latin typeface="Arial"/>
                <a:ea typeface="Arial"/>
                <a:cs typeface="Arial"/>
                <a:sym typeface="Arial"/>
              </a:rPr>
              <a:t>embre al 7 de Gener: Vacances de Nadal.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 u="sng"/>
              <a:t>Dies d’elecció de Centre</a:t>
            </a:r>
            <a:r>
              <a:rPr lang="ca" sz="2000"/>
              <a:t>: 9 d’Octubre. 2 de Novembre, 25 de Febrer i 3 de maig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13716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512075" y="68800"/>
            <a:ext cx="6943200" cy="22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CICLES F.P.                    </a:t>
            </a:r>
            <a:r>
              <a:rPr lang="ca">
                <a:latin typeface="Lobster"/>
                <a:ea typeface="Lobster"/>
                <a:cs typeface="Lobster"/>
                <a:sym typeface="Lobster"/>
              </a:rPr>
              <a:t>MISSATGE</a:t>
            </a:r>
            <a:r>
              <a:rPr lang="ca"/>
              <a:t>:</a:t>
            </a:r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body" idx="1"/>
          </p:nvPr>
        </p:nvSpPr>
        <p:spPr>
          <a:xfrm>
            <a:off x="647900" y="-453025"/>
            <a:ext cx="8101500" cy="18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7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700"/>
              </a:spcBef>
              <a:spcAft>
                <a:spcPts val="1700"/>
              </a:spcAft>
              <a:buNone/>
            </a:pPr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375" y="794225"/>
            <a:ext cx="6649075" cy="443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latin typeface="Arial"/>
                <a:ea typeface="Arial"/>
                <a:cs typeface="Arial"/>
                <a:sym typeface="Arial"/>
              </a:rPr>
              <a:t>9.MATERIAL DE CENTRE I TUTORIES(1)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Es repartirà en el centre: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AGENDA.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FULL DE MESURES I CONSENTIMENT INFORMAT.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○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HORARI.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5875" y="2681175"/>
            <a:ext cx="3774324" cy="18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latin typeface="Arial"/>
                <a:ea typeface="Arial"/>
                <a:cs typeface="Arial"/>
                <a:sym typeface="Arial"/>
              </a:rPr>
              <a:t>9. MATERIAL DE CENTRE I TUTORIES (2)</a:t>
            </a:r>
            <a:endParaRPr sz="24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u="sng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 u="sng"/>
              <a:t>L’assistència a la Tutoria és obligatòria</a:t>
            </a:r>
            <a:r>
              <a:rPr lang="ca" sz="2000"/>
              <a:t>, la formació de dos grups (Grup A i Grup B) implicarà l’assistència quinzenal de l’alumnat.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/>
              <a:t>En el cas d’un sol Grup-classe la Tutoria es realitzarà setmanal. </a:t>
            </a:r>
            <a:endParaRPr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body" idx="1"/>
          </p:nvPr>
        </p:nvSpPr>
        <p:spPr>
          <a:xfrm>
            <a:off x="311700" y="578875"/>
            <a:ext cx="8520600" cy="41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9999" lvl="0" indent="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ca" sz="2400" b="1">
                <a:highlight>
                  <a:srgbClr val="FFFF00"/>
                </a:highlight>
              </a:rPr>
              <a:t>10.CONNEXIÓ DIGITAL:</a:t>
            </a:r>
            <a:r>
              <a:rPr lang="ca" sz="2400" b="1"/>
              <a:t>  </a:t>
            </a:r>
            <a:r>
              <a:rPr lang="ca" sz="2400" b="1">
                <a:highlight>
                  <a:srgbClr val="FFFF00"/>
                </a:highlight>
              </a:rPr>
              <a:t> USUARI I CONTRASENYA:</a:t>
            </a:r>
            <a:endParaRPr sz="2000" b="1"/>
          </a:p>
          <a:p>
            <a:pPr marL="457200" lvl="0" indent="-355600" algn="just" rtl="0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ca" sz="2000" b="1"/>
              <a:t>És important que tothom tingui accés al GESTIB (moodle i wifi). </a:t>
            </a:r>
            <a:endParaRPr sz="2000" b="1"/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Major d’edat teniu 24h per  fer canvi de contrasenya.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Menors d’edat serà el tutor qui doni l’accés.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ca" sz="2000" b="1"/>
              <a:t>El correu corporatiu d’alumnat.</a:t>
            </a:r>
            <a:endParaRPr sz="2000" b="1"/>
          </a:p>
          <a:p>
            <a:pPr marL="914400" lvl="1" indent="-3556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-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Els tutors donaran ses dades.</a:t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3260650" y="433225"/>
            <a:ext cx="2788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3600" b="1"/>
              <a:t> </a:t>
            </a:r>
            <a:endParaRPr sz="3600" b="1"/>
          </a:p>
        </p:txBody>
      </p:sp>
      <p:sp>
        <p:nvSpPr>
          <p:cNvPr id="189" name="Google Shape;189;p35"/>
          <p:cNvSpPr txBox="1">
            <a:spLocks noGrp="1"/>
          </p:cNvSpPr>
          <p:nvPr>
            <p:ph type="body" idx="1"/>
          </p:nvPr>
        </p:nvSpPr>
        <p:spPr>
          <a:xfrm>
            <a:off x="189650" y="223125"/>
            <a:ext cx="8597100" cy="38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just" rtl="0">
              <a:lnSpc>
                <a:spcPct val="150000"/>
              </a:lnSpc>
              <a:spcBef>
                <a:spcPts val="1800"/>
              </a:spcBef>
              <a:spcAft>
                <a:spcPts val="1800"/>
              </a:spcAft>
              <a:buNone/>
            </a:pPr>
            <a:r>
              <a:rPr lang="ca" sz="2400" u="sng">
                <a:highlight>
                  <a:srgbClr val="FFFF00"/>
                </a:highlight>
              </a:rPr>
              <a:t>Aula virtual</a:t>
            </a:r>
            <a:r>
              <a:rPr lang="ca" sz="2400">
                <a:highlight>
                  <a:srgbClr val="FFFF00"/>
                </a:highlight>
              </a:rPr>
              <a:t>: Moodle</a:t>
            </a:r>
            <a:endParaRPr sz="2400">
              <a:highlight>
                <a:srgbClr val="FFFF00"/>
              </a:highlight>
            </a:endParaRPr>
          </a:p>
        </p:txBody>
      </p:sp>
      <p:pic>
        <p:nvPicPr>
          <p:cNvPr id="190" name="Google Shape;19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51428" y="1277625"/>
            <a:ext cx="6778123" cy="381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Web de centre</a:t>
            </a:r>
            <a:endParaRPr/>
          </a:p>
        </p:txBody>
      </p:sp>
      <p:pic>
        <p:nvPicPr>
          <p:cNvPr id="196" name="Google Shape;19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50" y="1068750"/>
            <a:ext cx="7412227" cy="416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latin typeface="Arial"/>
                <a:ea typeface="Arial"/>
                <a:cs typeface="Arial"/>
                <a:sym typeface="Arial"/>
              </a:rPr>
              <a:t>GESTIB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6902" y="0"/>
            <a:ext cx="7239235" cy="40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>
            <a:spLocks noGrp="1"/>
          </p:cNvSpPr>
          <p:nvPr>
            <p:ph type="body" idx="1"/>
          </p:nvPr>
        </p:nvSpPr>
        <p:spPr>
          <a:xfrm>
            <a:off x="311700" y="335900"/>
            <a:ext cx="8520600" cy="458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1100">
                <a:latin typeface="Arial"/>
                <a:ea typeface="Arial"/>
                <a:cs typeface="Arial"/>
                <a:sym typeface="Arial"/>
              </a:rPr>
              <a:t>	 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ca" sz="3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Ànim !!</a:t>
            </a:r>
            <a:r>
              <a:rPr lang="ca" sz="3600">
                <a:latin typeface="Arial"/>
                <a:ea typeface="Arial"/>
                <a:cs typeface="Arial"/>
                <a:sym typeface="Arial"/>
              </a:rPr>
              <a:t>!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9850" y="998600"/>
            <a:ext cx="5241226" cy="41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21851" y="258225"/>
            <a:ext cx="8652300" cy="44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FF00"/>
              </a:highlight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sz="10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970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000" b="1">
              <a:solidFill>
                <a:srgbClr val="00B0F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8500" y="73125"/>
            <a:ext cx="6715376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311700" y="174300"/>
            <a:ext cx="8520600" cy="572700"/>
          </a:xfrm>
          <a:prstGeom prst="rect">
            <a:avLst/>
          </a:prstGeom>
          <a:noFill/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highlight>
                  <a:srgbClr val="EA9999"/>
                </a:highlight>
              </a:rPr>
              <a:t>INFORMACIÓ GENERAL</a:t>
            </a:r>
            <a:r>
              <a:rPr lang="ca">
                <a:highlight>
                  <a:srgbClr val="FF0000"/>
                </a:highlight>
              </a:rPr>
              <a:t>      </a:t>
            </a:r>
            <a:endParaRPr sz="1100">
              <a:solidFill>
                <a:srgbClr val="000000"/>
              </a:solidFill>
              <a:highlight>
                <a:srgbClr val="FF00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>
                <a:highlight>
                  <a:srgbClr val="00FF00"/>
                </a:highlight>
              </a:rPr>
              <a:t>       </a:t>
            </a:r>
            <a:endParaRPr sz="2200">
              <a:highlight>
                <a:srgbClr val="00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 u="sng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NOVA REALITAT</a:t>
            </a: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 MESURES COVID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GRUPS PRESENCIALS I SEMIPRESENCIALS</a:t>
            </a:r>
            <a:endParaRPr sz="22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CONVALIDACIONS</a:t>
            </a:r>
            <a:endParaRPr sz="2400" b="1">
              <a:highlight>
                <a:srgbClr val="FFFF00"/>
              </a:highlight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AVALUACIONS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BEQUES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DELEGATS I DELEGADES DE CLASSE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ASSISTÈNCIA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FESTIUS I NO FESTIUS CURS 2020-2021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MATERIAL DE CENTRE I TUTORIES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CONNEXIÓ DIGITAL: USUARI I CONTRASENYA </a:t>
            </a: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400" b="1"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ca" sz="2400" b="1" u="sng">
                <a:latin typeface="Arial"/>
                <a:ea typeface="Arial"/>
                <a:cs typeface="Arial"/>
                <a:sym typeface="Arial"/>
              </a:rPr>
              <a:t>NOVA REALITAT</a:t>
            </a:r>
            <a:r>
              <a:rPr lang="ca" sz="2400" b="1">
                <a:latin typeface="Arial"/>
                <a:ea typeface="Arial"/>
                <a:cs typeface="Arial"/>
                <a:sym typeface="Arial"/>
              </a:rPr>
              <a:t>: MESURES COVID</a:t>
            </a:r>
            <a:r>
              <a:rPr lang="ca" sz="2200" b="1">
                <a:latin typeface="Arial"/>
                <a:ea typeface="Arial"/>
                <a:cs typeface="Arial"/>
                <a:sym typeface="Arial"/>
              </a:rPr>
              <a:t> (1)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El coronavirus, també anomenat Covid-19 és un virus que causa una pneumònia greu, a més d’altres manifestacions. És un virus de procedència animal que va aparèixer a Xina a un mercat d’animals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/>
              <a:t>	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200" b="1"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ca" sz="2400" b="1" u="sng">
                <a:latin typeface="Arial"/>
                <a:ea typeface="Arial"/>
                <a:cs typeface="Arial"/>
                <a:sym typeface="Arial"/>
              </a:rPr>
              <a:t>NOVA REALITAT</a:t>
            </a:r>
            <a:r>
              <a:rPr lang="ca" sz="2400" b="1">
                <a:latin typeface="Arial"/>
                <a:ea typeface="Arial"/>
                <a:cs typeface="Arial"/>
                <a:sym typeface="Arial"/>
              </a:rPr>
              <a:t>: MESURES COVID</a:t>
            </a:r>
            <a:r>
              <a:rPr lang="ca" sz="2200" b="1">
                <a:latin typeface="Arial"/>
                <a:ea typeface="Arial"/>
                <a:cs typeface="Arial"/>
                <a:sym typeface="Arial"/>
              </a:rPr>
              <a:t> (1)</a:t>
            </a: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Els símptomes i signes són: tos, dolor de faringe, augment de temperatura, dificultat per respirar, cefalea, pèrdua del sentit de l’olfacte i gust, malestar general, dolors musculars…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En els joves també dona signes gastrointestinals (diarrea). 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000"/>
              <a:buFont typeface="Arial"/>
              <a:buChar char="●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Algunes vegades els infectats són asimptomàtics però també poden contagiar</a:t>
            </a:r>
            <a:r>
              <a:rPr lang="ca" sz="1600">
                <a:latin typeface="Arial"/>
                <a:ea typeface="Arial"/>
                <a:cs typeface="Arial"/>
                <a:sym typeface="Arial"/>
              </a:rPr>
              <a:t>.</a:t>
            </a: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600">
              <a:latin typeface="Arial"/>
              <a:ea typeface="Arial"/>
              <a:cs typeface="Arial"/>
              <a:sym typeface="Arial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/>
              <a:t> </a:t>
            </a:r>
            <a:endParaRPr sz="2200"/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/>
              <a:t>	</a:t>
            </a: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>
                <a:highlight>
                  <a:srgbClr val="00FF00"/>
                </a:highlight>
              </a:rPr>
              <a:t>	-ASSISTÈNCIA , PUNTUALITAT, FALTES I RETARDS</a:t>
            </a: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200">
                <a:highlight>
                  <a:srgbClr val="00FF00"/>
                </a:highlight>
              </a:rPr>
              <a:t>       -CONNEXIÓ DIGITAL. PLATAFORMES..(PERE)</a:t>
            </a:r>
            <a:endParaRPr sz="2200">
              <a:highlight>
                <a:srgbClr val="00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u="sng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NOVA REALITAT</a:t>
            </a: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 MESURES COVID (2)</a:t>
            </a:r>
            <a:r>
              <a:rPr lang="ca" sz="2200" b="1">
                <a:latin typeface="Arial"/>
                <a:ea typeface="Arial"/>
                <a:cs typeface="Arial"/>
                <a:sym typeface="Arial"/>
              </a:rPr>
              <a:t>.</a:t>
            </a:r>
            <a:endParaRPr b="1"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225050"/>
            <a:ext cx="87642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La prevenció es fa amb les 3 M: 2 metres, mascareta, mans.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La mascareta és obligatòria sempre, les higièniques només serveixen per 5 hores, les altres s’han de rentar cada dia.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Hem de guardar una distància social de 2 metres i com a mínim 1,5 metres.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Les mans s’han de rentar sovint i sempre després d’anar al bany i abans de menjar. </a:t>
            </a:r>
            <a:endParaRPr sz="3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 u="sng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NOVA REALITAT</a:t>
            </a: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: MESURES COVID (2)</a:t>
            </a:r>
            <a:r>
              <a:rPr lang="ca" sz="2200" b="1">
                <a:latin typeface="Arial"/>
                <a:ea typeface="Arial"/>
                <a:cs typeface="Arial"/>
                <a:sym typeface="Arial"/>
              </a:rPr>
              <a:t>.</a:t>
            </a:r>
            <a:endParaRPr b="1"/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225050"/>
            <a:ext cx="87642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A l’esplai es pot retirar la mascareta 10 minuts per menjar i després tornar a posar. </a:t>
            </a:r>
            <a:endParaRPr sz="2000"/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ca" sz="2000"/>
              <a:t>Les aules s’han de ventilar uns 10 minuts entre classe i classe. Els objectes compartits, com per exemple els ordinadors, s’han de desinfectar</a:t>
            </a:r>
            <a:endParaRPr sz="3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a" sz="2400" b="1"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2.GRUPS PRESENCIALS I SEMIPRESENCIALS (1)</a:t>
            </a:r>
            <a:endParaRPr sz="2400" b="1">
              <a:highlight>
                <a:srgbClr val="FFFF00"/>
              </a:highlight>
            </a:endParaRPr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1"/>
          </p:nvPr>
        </p:nvSpPr>
        <p:spPr>
          <a:xfrm>
            <a:off x="311700" y="1120300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>
                <a:latin typeface="Arial"/>
                <a:ea typeface="Arial"/>
                <a:cs typeface="Arial"/>
                <a:sym typeface="Arial"/>
              </a:rPr>
              <a:t>En aquest Curs 2020-2021 </a:t>
            </a:r>
            <a:r>
              <a:rPr lang="ca" sz="2000"/>
              <a:t>el Grup classe estarà compost  per 1 grup presencial o bé 2 grups que alternaran la presencialitat i la no presencialitat telemàtica. Això ho marcarà el nombre de matriculats. 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endParaRPr sz="2000"/>
          </a:p>
          <a:p>
            <a:pPr marL="45720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 sz="2000"/>
              <a:t>En el cas de configurar dos grups de classe. La presencialitat es guiarà per una rotació setmanal i s`haurà d`assistir a classe el Dilluns-Dimecres  i divendres : GRUP A i la següent el Dimarts i Dijous: GRUP B </a:t>
            </a:r>
            <a:endParaRPr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1016</Words>
  <Application>Microsoft Office PowerPoint</Application>
  <PresentationFormat>Presentación en pantalla (16:9)</PresentationFormat>
  <Paragraphs>184</Paragraphs>
  <Slides>26</Slides>
  <Notes>26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Arial</vt:lpstr>
      <vt:lpstr>Playfair Display</vt:lpstr>
      <vt:lpstr>Montserrat</vt:lpstr>
      <vt:lpstr>Oswald</vt:lpstr>
      <vt:lpstr>Lobster</vt:lpstr>
      <vt:lpstr>Roboto</vt:lpstr>
      <vt:lpstr>Pop</vt:lpstr>
      <vt:lpstr>PRESENTACIÓ</vt:lpstr>
      <vt:lpstr>CICLES F.P.                    MISSATGE:</vt:lpstr>
      <vt:lpstr>        </vt:lpstr>
      <vt:lpstr>INFORMACIÓ GENERAL               NOVA REALITAT: MESURES COVID GRUPS PRESENCIALS I SEMIPRESENCIALS CONVALIDACIONS AVALUACIONS BEQUES DELEGATS I DELEGADES DE CLASSE ASSISTÈNCIA FESTIUS I NO FESTIUS CURS 2020-2021 MATERIAL DE CENTRE I TUTORIES CONNEXIÓ DIGITAL: USUARI I CONTRASENYA   </vt:lpstr>
      <vt:lpstr>1. NOVA REALITAT: MESURES COVID (1)  El coronavirus, també anomenat Covid-19 és un virus que causa una pneumònia greu, a més d’altres manifestacions. És un virus de procedència animal que va aparèixer a Xina a un mercat d’animals  </vt:lpstr>
      <vt:lpstr>1. NOVA REALITAT: MESURES COVID (1)  Els símptomes i signes són: tos, dolor de faringe, augment de temperatura, dificultat per respirar, cefalea, pèrdua del sentit de l’olfacte i gust, malestar general, dolors musculars… En els joves també dona signes gastrointestinals (diarrea).  Algunes vegades els infectats són asimptomàtics però també poden contagiar.          -ASSISTÈNCIA , PUNTUALITAT, FALTES I RETARDS         -CONNEXIÓ DIGITAL. PLATAFORMES..(PERE) </vt:lpstr>
      <vt:lpstr>NOVA REALITAT: MESURES COVID (2).</vt:lpstr>
      <vt:lpstr>NOVA REALITAT: MESURES COVID (2).</vt:lpstr>
      <vt:lpstr>2.GRUPS PRESENCIALS I SEMIPRESENCIALS (1)</vt:lpstr>
      <vt:lpstr>2.GRUPS PRESENCIALS I SEMIPRESENCIALS (2) </vt:lpstr>
      <vt:lpstr>2. GRUPS PRESENCIALS I SEMIPRESENCIALS (3) </vt:lpstr>
      <vt:lpstr>2. GRUPS PRESENCIALS I SEMIPRESENCIALS (4) </vt:lpstr>
      <vt:lpstr>3.CONVALIDACIONS (1)</vt:lpstr>
      <vt:lpstr>3.CONVALIDACIONS(2)</vt:lpstr>
      <vt:lpstr>       4. AVALUACIONS</vt:lpstr>
      <vt:lpstr>Diapositiva 16</vt:lpstr>
      <vt:lpstr>Diapositiva 17</vt:lpstr>
      <vt:lpstr>7.ASSISTÈNCIA</vt:lpstr>
      <vt:lpstr>8. FESTIUS I NO FESTIUS CURS 2020-2021</vt:lpstr>
      <vt:lpstr>9.MATERIAL DE CENTRE I TUTORIES(1)</vt:lpstr>
      <vt:lpstr>9. MATERIAL DE CENTRE I TUTORIES (2)</vt:lpstr>
      <vt:lpstr>Diapositiva 22</vt:lpstr>
      <vt:lpstr> </vt:lpstr>
      <vt:lpstr>Web de centre</vt:lpstr>
      <vt:lpstr>GESTIB</vt:lpstr>
      <vt:lpstr>Diapositiva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</dc:title>
  <dc:creator>Toni</dc:creator>
  <cp:lastModifiedBy>Toni</cp:lastModifiedBy>
  <cp:revision>1</cp:revision>
  <dcterms:modified xsi:type="dcterms:W3CDTF">2020-09-28T20:05:02Z</dcterms:modified>
</cp:coreProperties>
</file>