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82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9/14/23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9/14/23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9/14/23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9/14/23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9/14/23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9/14/23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9/14/23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1C8747-5821-6740-9E68-BAC8EDE59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8101" y="801013"/>
            <a:ext cx="10289894" cy="1645920"/>
          </a:xfrm>
        </p:spPr>
        <p:txBody>
          <a:bodyPr/>
          <a:lstStyle/>
          <a:p>
            <a:r>
              <a:rPr lang="ca-ES" dirty="0">
                <a:cs typeface="Al Bayan Plain" pitchFamily="2" charset="-78"/>
              </a:rPr>
              <a:t>Abans de realitzar la tasca, fes una ullada a aquesta…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60786C-FF6E-CD4A-B99A-7DF50B9077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0161" y="3276097"/>
            <a:ext cx="7629423" cy="1239894"/>
          </a:xfrm>
        </p:spPr>
        <p:txBody>
          <a:bodyPr>
            <a:noAutofit/>
          </a:bodyPr>
          <a:lstStyle/>
          <a:p>
            <a:r>
              <a:rPr lang="ca-ES" sz="4800" dirty="0">
                <a:solidFill>
                  <a:schemeClr val="bg1"/>
                </a:solidFill>
              </a:rPr>
              <a:t>Guia de recerca per internet</a:t>
            </a:r>
            <a:r>
              <a:rPr lang="es-ES" sz="4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374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042375-7300-724F-B856-456E9693D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000" y="304935"/>
            <a:ext cx="10813533" cy="1199774"/>
          </a:xfrm>
        </p:spPr>
        <p:txBody>
          <a:bodyPr/>
          <a:lstStyle/>
          <a:p>
            <a:r>
              <a:rPr lang="ca-ES" sz="3600" dirty="0"/>
              <a:t>Utilitza internet,</a:t>
            </a:r>
            <a:br>
              <a:rPr lang="ca-ES" dirty="0"/>
            </a:br>
            <a:r>
              <a:rPr lang="ca-ES" sz="2000" dirty="0"/>
              <a:t>però tingues en compte: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0D8621-0A8E-824A-99AF-C1B819017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999" y="1805650"/>
            <a:ext cx="10813533" cy="4259484"/>
          </a:xfrm>
        </p:spPr>
        <p:txBody>
          <a:bodyPr>
            <a:noAutofit/>
          </a:bodyPr>
          <a:lstStyle/>
          <a:p>
            <a:r>
              <a:rPr lang="ca-ES" sz="2800" dirty="0"/>
              <a:t>1. Protegir l’equip que utilitzes. Saps com identificar si una pàgina és fiable?</a:t>
            </a:r>
          </a:p>
          <a:p>
            <a:r>
              <a:rPr lang="ca-ES" sz="2800" dirty="0"/>
              <a:t>2. No te conformis amb el primer que trobis. Cerca a més d’una font.</a:t>
            </a:r>
          </a:p>
          <a:p>
            <a:r>
              <a:rPr lang="ca-ES" sz="2800" dirty="0"/>
              <a:t>3. Cerca allò on has de cercar. Trucs per cercar informació.</a:t>
            </a:r>
          </a:p>
          <a:p>
            <a:r>
              <a:rPr lang="ca-ES" sz="2800" dirty="0"/>
              <a:t>4. Enriqueix el teu treball amb imatges; bones imatges.</a:t>
            </a:r>
          </a:p>
          <a:p>
            <a:r>
              <a:rPr lang="ca-ES" sz="2800" dirty="0"/>
              <a:t>5. Si treballes en grup, utilitza aplicacions que tothom pugui compartir.</a:t>
            </a:r>
          </a:p>
          <a:p>
            <a:r>
              <a:rPr lang="ca-ES" sz="2800" dirty="0"/>
              <a:t>6. </a:t>
            </a:r>
            <a:r>
              <a:rPr lang="ca-ES" sz="2800" dirty="0" err="1"/>
              <a:t>Dona-li</a:t>
            </a:r>
            <a:r>
              <a:rPr lang="ca-ES" sz="2800" dirty="0"/>
              <a:t> </a:t>
            </a:r>
            <a:r>
              <a:rPr lang="ca-ES" sz="2800" dirty="0" err="1"/>
              <a:t>rigurositat</a:t>
            </a:r>
            <a:r>
              <a:rPr lang="ca-ES" sz="2800" dirty="0"/>
              <a:t> als teus treballs indicant d’on has tret la informació que has fet servir. Bibliografia.</a:t>
            </a:r>
          </a:p>
        </p:txBody>
      </p:sp>
    </p:spTree>
    <p:extLst>
      <p:ext uri="{BB962C8B-B14F-4D97-AF65-F5344CB8AC3E}">
        <p14:creationId xmlns:p14="http://schemas.microsoft.com/office/powerpoint/2010/main" val="3845446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E68DC3-7825-3544-BCA5-77A689FB7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702" y="351234"/>
            <a:ext cx="10998727" cy="979855"/>
          </a:xfrm>
        </p:spPr>
        <p:txBody>
          <a:bodyPr/>
          <a:lstStyle/>
          <a:p>
            <a:r>
              <a:rPr lang="es-ES" b="1" dirty="0">
                <a:solidFill>
                  <a:schemeClr val="accent5"/>
                </a:solidFill>
              </a:rPr>
              <a:t>1. </a:t>
            </a:r>
            <a:r>
              <a:rPr lang="es-ES" b="1" dirty="0" err="1">
                <a:solidFill>
                  <a:schemeClr val="accent5"/>
                </a:solidFill>
              </a:rPr>
              <a:t>Protegeix</a:t>
            </a:r>
            <a:r>
              <a:rPr lang="es-ES" b="1" dirty="0">
                <a:solidFill>
                  <a:schemeClr val="accent5"/>
                </a:solidFill>
              </a:rPr>
              <a:t> el </a:t>
            </a:r>
            <a:r>
              <a:rPr lang="es-ES" b="1" dirty="0" err="1">
                <a:solidFill>
                  <a:schemeClr val="accent5"/>
                </a:solidFill>
              </a:rPr>
              <a:t>teu</a:t>
            </a:r>
            <a:r>
              <a:rPr lang="es-ES" b="1" dirty="0">
                <a:solidFill>
                  <a:schemeClr val="accent5"/>
                </a:solidFill>
              </a:rPr>
              <a:t> </a:t>
            </a:r>
            <a:r>
              <a:rPr lang="es-ES" b="1" dirty="0" err="1">
                <a:solidFill>
                  <a:schemeClr val="accent5"/>
                </a:solidFill>
              </a:rPr>
              <a:t>equip</a:t>
            </a:r>
            <a:endParaRPr lang="es-ES" b="1" dirty="0">
              <a:solidFill>
                <a:schemeClr val="accent5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9B4D75-D7D6-1C41-86AB-EACA7C4F3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701" y="1620456"/>
            <a:ext cx="10998727" cy="4386805"/>
          </a:xfrm>
        </p:spPr>
        <p:txBody>
          <a:bodyPr>
            <a:normAutofit/>
          </a:bodyPr>
          <a:lstStyle/>
          <a:p>
            <a:r>
              <a:rPr lang="ca-ES" sz="2800" dirty="0"/>
              <a:t>Saps com identificar si una pàgina és fiable?</a:t>
            </a:r>
          </a:p>
          <a:p>
            <a:pPr marL="0" indent="0">
              <a:buNone/>
            </a:pPr>
            <a:endParaRPr lang="ca-ES" sz="800" dirty="0"/>
          </a:p>
          <a:p>
            <a:pPr marL="0" indent="0">
              <a:buNone/>
            </a:pPr>
            <a:r>
              <a:rPr lang="ca-ES" sz="2400" dirty="0"/>
              <a:t>- Mira el pany que trobaràs al començament de </a:t>
            </a:r>
          </a:p>
          <a:p>
            <a:pPr marL="0" indent="0">
              <a:buNone/>
            </a:pPr>
            <a:r>
              <a:rPr lang="ca-ES" sz="2400" dirty="0"/>
              <a:t>l’adreça de la pàgina que estàs cercant. Està obert </a:t>
            </a:r>
          </a:p>
          <a:p>
            <a:pPr marL="0" indent="0">
              <a:buNone/>
            </a:pPr>
            <a:r>
              <a:rPr lang="ca-ES" sz="2400" dirty="0"/>
              <a:t>o tancat? Si està tancat la pàgina és segura.</a:t>
            </a:r>
          </a:p>
          <a:p>
            <a:pPr marL="0" indent="0">
              <a:buNone/>
            </a:pPr>
            <a:endParaRPr lang="ca-ES" sz="800" dirty="0"/>
          </a:p>
          <a:p>
            <a:pPr>
              <a:buFontTx/>
              <a:buChar char="-"/>
            </a:pPr>
            <a:r>
              <a:rPr lang="ca-ES" sz="2400" dirty="0"/>
              <a:t>I alerta si te trobes aquest símbol.</a:t>
            </a:r>
          </a:p>
          <a:p>
            <a:pPr marL="0" indent="0">
              <a:buNone/>
            </a:pPr>
            <a:r>
              <a:rPr lang="ca-ES" sz="2400" dirty="0"/>
              <a:t>la connexió d’aquest lloc web té un problema </a:t>
            </a:r>
          </a:p>
          <a:p>
            <a:pPr marL="0" indent="0">
              <a:buNone/>
            </a:pPr>
            <a:r>
              <a:rPr lang="ca-ES" sz="2400" dirty="0"/>
              <a:t>greu de privacitat.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D80FBA4-BACF-5B4F-942B-23316C7F7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8728" y="2102556"/>
            <a:ext cx="4711700" cy="180968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4CDCDEEA-401A-C045-B0BC-AF10CFFEED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0065" y="4218972"/>
            <a:ext cx="1385769" cy="1481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601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A7818C-E107-1E42-BDE1-FE47EB099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059" y="281785"/>
            <a:ext cx="11299669" cy="1049304"/>
          </a:xfrm>
        </p:spPr>
        <p:txBody>
          <a:bodyPr/>
          <a:lstStyle/>
          <a:p>
            <a:r>
              <a:rPr lang="es-ES" b="1" dirty="0">
                <a:solidFill>
                  <a:schemeClr val="accent5"/>
                </a:solidFill>
              </a:rPr>
              <a:t>3. Cerca </a:t>
            </a:r>
            <a:r>
              <a:rPr lang="es-ES" b="1" dirty="0" err="1">
                <a:solidFill>
                  <a:schemeClr val="accent5"/>
                </a:solidFill>
              </a:rPr>
              <a:t>allà</a:t>
            </a:r>
            <a:r>
              <a:rPr lang="es-ES" b="1" dirty="0">
                <a:solidFill>
                  <a:schemeClr val="accent5"/>
                </a:solidFill>
              </a:rPr>
              <a:t> </a:t>
            </a:r>
            <a:r>
              <a:rPr lang="es-ES" b="1" dirty="0" err="1">
                <a:solidFill>
                  <a:schemeClr val="accent5"/>
                </a:solidFill>
              </a:rPr>
              <a:t>on</a:t>
            </a:r>
            <a:r>
              <a:rPr lang="es-ES" b="1" dirty="0">
                <a:solidFill>
                  <a:schemeClr val="accent5"/>
                </a:solidFill>
              </a:rPr>
              <a:t> has de cercar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F9D982-90A8-A341-9577-1E501836C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59" y="1597306"/>
            <a:ext cx="11299669" cy="4641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a-ES" sz="2400" u="sng" dirty="0"/>
              <a:t>Trucs per cercar informació</a:t>
            </a:r>
          </a:p>
          <a:p>
            <a:r>
              <a:rPr lang="ca-ES" sz="2400" dirty="0"/>
              <a:t>De vegades el camí més llarg és el més curt.</a:t>
            </a:r>
          </a:p>
          <a:p>
            <a:r>
              <a:rPr lang="ca-ES" sz="2400" dirty="0"/>
              <a:t>No te llancis a cercar sense pensar.</a:t>
            </a:r>
          </a:p>
          <a:p>
            <a:pPr marL="0" indent="0">
              <a:buNone/>
            </a:pPr>
            <a:r>
              <a:rPr lang="ca-ES" sz="2400" u="sng" dirty="0"/>
              <a:t>Prova els següents </a:t>
            </a:r>
            <a:r>
              <a:rPr lang="ca-ES" sz="2400" u="sng" dirty="0" err="1"/>
              <a:t>trucos</a:t>
            </a:r>
            <a:r>
              <a:rPr lang="ca-ES" sz="2400" u="sng" dirty="0"/>
              <a:t>:</a:t>
            </a:r>
          </a:p>
          <a:p>
            <a:pPr>
              <a:buFontTx/>
              <a:buChar char="-"/>
            </a:pPr>
            <a:r>
              <a:rPr lang="ca-ES" sz="2400" dirty="0"/>
              <a:t>Escriure les paraules correctament, sense errors.</a:t>
            </a:r>
          </a:p>
          <a:p>
            <a:pPr>
              <a:buFontTx/>
              <a:buChar char="-"/>
            </a:pPr>
            <a:r>
              <a:rPr lang="ca-ES" sz="2400" dirty="0"/>
              <a:t>Escriu la paraula o oració entre cometes per trobar informació exacta, literal, no semblant ni relacionada.</a:t>
            </a:r>
          </a:p>
          <a:p>
            <a:pPr>
              <a:buFontTx/>
              <a:buChar char="-"/>
            </a:pPr>
            <a:r>
              <a:rPr lang="ca-ES" sz="2400" dirty="0"/>
              <a:t>En cas que una de les paraules de la frase pugui variar, utilitza un asterisc (*)</a:t>
            </a:r>
          </a:p>
          <a:p>
            <a:pPr>
              <a:buFontTx/>
              <a:buChar char="-"/>
            </a:pPr>
            <a:r>
              <a:rPr lang="ca-ES" sz="2400" dirty="0"/>
              <a:t>Per excloure temes dins la recerca, posa el signe menys (-) davant.</a:t>
            </a:r>
          </a:p>
        </p:txBody>
      </p:sp>
    </p:spTree>
    <p:extLst>
      <p:ext uri="{BB962C8B-B14F-4D97-AF65-F5344CB8AC3E}">
        <p14:creationId xmlns:p14="http://schemas.microsoft.com/office/powerpoint/2010/main" val="4062236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D8A281-3012-B347-8A37-39C4CA058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232" y="374383"/>
            <a:ext cx="11079749" cy="852533"/>
          </a:xfrm>
        </p:spPr>
        <p:txBody>
          <a:bodyPr/>
          <a:lstStyle/>
          <a:p>
            <a:r>
              <a:rPr lang="es-ES" b="1" dirty="0">
                <a:solidFill>
                  <a:schemeClr val="accent5"/>
                </a:solidFill>
              </a:rPr>
              <a:t>4. </a:t>
            </a:r>
            <a:r>
              <a:rPr lang="es-ES" b="1" dirty="0" err="1">
                <a:solidFill>
                  <a:schemeClr val="accent5"/>
                </a:solidFill>
              </a:rPr>
              <a:t>Bones</a:t>
            </a:r>
            <a:r>
              <a:rPr lang="es-ES" b="1" dirty="0">
                <a:solidFill>
                  <a:schemeClr val="accent5"/>
                </a:solidFill>
              </a:rPr>
              <a:t> </a:t>
            </a:r>
            <a:r>
              <a:rPr lang="es-ES" b="1" dirty="0" err="1">
                <a:solidFill>
                  <a:schemeClr val="accent5"/>
                </a:solidFill>
              </a:rPr>
              <a:t>imatges</a:t>
            </a:r>
            <a:r>
              <a:rPr lang="es-ES" b="1" dirty="0">
                <a:solidFill>
                  <a:schemeClr val="accent5"/>
                </a:solidFill>
              </a:rPr>
              <a:t> </a:t>
            </a:r>
            <a:r>
              <a:rPr lang="es-ES" b="1" dirty="0" err="1">
                <a:solidFill>
                  <a:schemeClr val="accent5"/>
                </a:solidFill>
              </a:rPr>
              <a:t>d’internet</a:t>
            </a:r>
            <a:endParaRPr lang="es-ES" b="1" dirty="0">
              <a:solidFill>
                <a:schemeClr val="accent5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D60E61-82E3-6C48-A9AD-E5ED23B7F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231" y="1493134"/>
            <a:ext cx="11079750" cy="47919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a-ES" sz="2400" dirty="0"/>
              <a:t>Imatges que es vegin bé, i si les agafes amb permís, millor que millor.</a:t>
            </a:r>
          </a:p>
          <a:p>
            <a:r>
              <a:rPr lang="ca-ES" sz="2400" dirty="0"/>
              <a:t>Bancs d’imatges gratuïts. No tot el que trobem es pot usar lliurament.</a:t>
            </a:r>
          </a:p>
          <a:p>
            <a:pPr marL="0" indent="0">
              <a:buNone/>
            </a:pPr>
            <a:r>
              <a:rPr lang="ca-ES" sz="2400" dirty="0"/>
              <a:t>Hi ha pàgines de domini públic que ofereixen imatges de qualitat que te les pots descarregar en diferents grandàries perquè s’adaptin a les teves necessitats.</a:t>
            </a:r>
          </a:p>
          <a:p>
            <a:pPr>
              <a:buFontTx/>
              <a:buChar char="-"/>
            </a:pPr>
            <a:r>
              <a:rPr lang="ca-ES" sz="2400" b="1" dirty="0" err="1"/>
              <a:t>Pixabay</a:t>
            </a:r>
            <a:r>
              <a:rPr lang="ca-ES" sz="2400" dirty="0"/>
              <a:t>: és un banc d’imatges molt conegut i usat per a trobar fotografies, il·lustracions.</a:t>
            </a:r>
          </a:p>
          <a:p>
            <a:pPr>
              <a:buFontTx/>
              <a:buChar char="-"/>
            </a:pPr>
            <a:r>
              <a:rPr lang="ca-ES" sz="2400" b="1" dirty="0" err="1"/>
              <a:t>Pexels</a:t>
            </a:r>
            <a:r>
              <a:rPr lang="ca-ES" sz="2400" dirty="0"/>
              <a:t>: un altre dels bancs de fotografies més coneguts i d’una qualitat excel·lent.</a:t>
            </a:r>
          </a:p>
          <a:p>
            <a:pPr>
              <a:buFontTx/>
              <a:buChar char="-"/>
            </a:pPr>
            <a:r>
              <a:rPr lang="ca-ES" sz="2400" b="1" dirty="0" err="1"/>
              <a:t>Unsplash</a:t>
            </a:r>
            <a:r>
              <a:rPr lang="ca-ES" sz="2400" dirty="0"/>
              <a:t>: inclou imatges molt conceptuals, inspiradores i creatives.</a:t>
            </a:r>
          </a:p>
        </p:txBody>
      </p:sp>
    </p:spTree>
    <p:extLst>
      <p:ext uri="{BB962C8B-B14F-4D97-AF65-F5344CB8AC3E}">
        <p14:creationId xmlns:p14="http://schemas.microsoft.com/office/powerpoint/2010/main" val="3828586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321993-9570-544A-91E6-3E5D0470D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764" y="311549"/>
            <a:ext cx="11136521" cy="1016508"/>
          </a:xfrm>
        </p:spPr>
        <p:txBody>
          <a:bodyPr/>
          <a:lstStyle/>
          <a:p>
            <a:r>
              <a:rPr lang="es-ES" b="1" dirty="0">
                <a:solidFill>
                  <a:schemeClr val="accent5"/>
                </a:solidFill>
              </a:rPr>
              <a:t>5. </a:t>
            </a:r>
            <a:r>
              <a:rPr lang="es-ES" b="1" dirty="0" err="1">
                <a:solidFill>
                  <a:schemeClr val="accent5"/>
                </a:solidFill>
              </a:rPr>
              <a:t>Treball</a:t>
            </a:r>
            <a:r>
              <a:rPr lang="es-ES" b="1" dirty="0">
                <a:solidFill>
                  <a:schemeClr val="accent5"/>
                </a:solidFill>
              </a:rPr>
              <a:t> en </a:t>
            </a:r>
            <a:r>
              <a:rPr lang="es-ES" b="1" dirty="0" err="1">
                <a:solidFill>
                  <a:schemeClr val="accent5"/>
                </a:solidFill>
              </a:rPr>
              <a:t>grup</a:t>
            </a:r>
            <a:r>
              <a:rPr lang="es-ES" b="1" dirty="0">
                <a:solidFill>
                  <a:schemeClr val="accent5"/>
                </a:solidFill>
              </a:rPr>
              <a:t> a internet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E77EBF-122A-E94B-A10A-1A5B7E737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763" y="1534885"/>
            <a:ext cx="11136521" cy="4194257"/>
          </a:xfrm>
        </p:spPr>
        <p:txBody>
          <a:bodyPr/>
          <a:lstStyle/>
          <a:p>
            <a:pPr marL="0" indent="0">
              <a:buNone/>
            </a:pPr>
            <a:r>
              <a:rPr lang="ca-ES" sz="2400" dirty="0"/>
              <a:t>Utilitza aplicacions accessibles a tothom per poder treballar online compartint informació amb els altres companys/es.</a:t>
            </a:r>
          </a:p>
          <a:p>
            <a:r>
              <a:rPr lang="ca-ES" sz="2800" b="1" dirty="0" err="1"/>
              <a:t>Classroom</a:t>
            </a:r>
            <a:endParaRPr lang="ca-ES" sz="2800" b="1" dirty="0"/>
          </a:p>
          <a:p>
            <a:r>
              <a:rPr lang="ca-ES" sz="2800" b="1" dirty="0" err="1"/>
              <a:t>Google</a:t>
            </a:r>
            <a:r>
              <a:rPr lang="ca-ES" sz="2800" b="1" dirty="0"/>
              <a:t> docs</a:t>
            </a:r>
          </a:p>
          <a:p>
            <a:r>
              <a:rPr lang="ca-ES" sz="2800" b="1" dirty="0"/>
              <a:t>Drive</a:t>
            </a:r>
          </a:p>
          <a:p>
            <a:r>
              <a:rPr lang="ca-ES" sz="2800" b="1" dirty="0" err="1"/>
              <a:t>Canva</a:t>
            </a:r>
            <a:endParaRPr lang="ca-ES" sz="2800" b="1" dirty="0"/>
          </a:p>
          <a:p>
            <a:r>
              <a:rPr lang="ca-ES" sz="2800" b="1" dirty="0" err="1"/>
              <a:t>Cmptools</a:t>
            </a:r>
            <a:endParaRPr lang="ca-ES" sz="2800" b="1" dirty="0"/>
          </a:p>
        </p:txBody>
      </p:sp>
    </p:spTree>
    <p:extLst>
      <p:ext uri="{BB962C8B-B14F-4D97-AF65-F5344CB8AC3E}">
        <p14:creationId xmlns:p14="http://schemas.microsoft.com/office/powerpoint/2010/main" val="323028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EC1B8A-C70F-7B41-ABA4-7E663AB51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736" y="387749"/>
            <a:ext cx="11256264" cy="842337"/>
          </a:xfrm>
        </p:spPr>
        <p:txBody>
          <a:bodyPr/>
          <a:lstStyle/>
          <a:p>
            <a:r>
              <a:rPr lang="es-ES" b="1" dirty="0">
                <a:solidFill>
                  <a:schemeClr val="accent5"/>
                </a:solidFill>
              </a:rPr>
              <a:t>6. </a:t>
            </a:r>
            <a:r>
              <a:rPr lang="es-ES" b="1" dirty="0" err="1">
                <a:solidFill>
                  <a:schemeClr val="accent5"/>
                </a:solidFill>
              </a:rPr>
              <a:t>Bibliografia</a:t>
            </a:r>
            <a:endParaRPr lang="es-ES" b="1" dirty="0">
              <a:solidFill>
                <a:schemeClr val="accent5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C472C1-ED55-9A47-A335-53F01BED9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736" y="1621971"/>
            <a:ext cx="11256264" cy="4118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/>
              <a:t>Donar-li </a:t>
            </a:r>
            <a:r>
              <a:rPr lang="es-ES" sz="2400" dirty="0" err="1"/>
              <a:t>rigurositat</a:t>
            </a:r>
            <a:r>
              <a:rPr lang="es-ES" sz="2400" dirty="0"/>
              <a:t> </a:t>
            </a:r>
            <a:r>
              <a:rPr lang="es-ES" sz="2400" dirty="0" err="1"/>
              <a:t>als</a:t>
            </a:r>
            <a:r>
              <a:rPr lang="es-ES" sz="2400" dirty="0"/>
              <a:t> </a:t>
            </a:r>
            <a:r>
              <a:rPr lang="es-ES" sz="2400" dirty="0" err="1"/>
              <a:t>teus</a:t>
            </a:r>
            <a:r>
              <a:rPr lang="es-ES" sz="2400" dirty="0"/>
              <a:t> </a:t>
            </a:r>
            <a:r>
              <a:rPr lang="es-ES" sz="2400" dirty="0" err="1"/>
              <a:t>treballs</a:t>
            </a:r>
            <a:r>
              <a:rPr lang="es-ES" sz="2400" dirty="0"/>
              <a:t> </a:t>
            </a:r>
            <a:r>
              <a:rPr lang="es-ES" sz="2400" dirty="0" err="1"/>
              <a:t>indicant</a:t>
            </a:r>
            <a:r>
              <a:rPr lang="es-ES" sz="2400" dirty="0"/>
              <a:t> </a:t>
            </a:r>
            <a:r>
              <a:rPr lang="es-ES" sz="2400" dirty="0" err="1"/>
              <a:t>d’on</a:t>
            </a:r>
            <a:r>
              <a:rPr lang="es-ES" sz="2400" dirty="0"/>
              <a:t> has </a:t>
            </a:r>
            <a:r>
              <a:rPr lang="es-ES" sz="2400" dirty="0" err="1"/>
              <a:t>tret</a:t>
            </a:r>
            <a:r>
              <a:rPr lang="es-ES" sz="2400" dirty="0"/>
              <a:t> la información que fas servir.</a:t>
            </a:r>
          </a:p>
          <a:p>
            <a:r>
              <a:rPr lang="es-ES" sz="2400" dirty="0"/>
              <a:t>La bibliografía no </a:t>
            </a:r>
            <a:r>
              <a:rPr lang="es-ES" sz="2400" dirty="0" err="1"/>
              <a:t>són</a:t>
            </a:r>
            <a:r>
              <a:rPr lang="es-ES" sz="2400" dirty="0"/>
              <a:t> </a:t>
            </a:r>
            <a:r>
              <a:rPr lang="es-ES" sz="2400" dirty="0" err="1"/>
              <a:t>només</a:t>
            </a:r>
            <a:r>
              <a:rPr lang="es-ES" sz="2400" dirty="0"/>
              <a:t> </a:t>
            </a:r>
            <a:r>
              <a:rPr lang="es-ES" sz="2400" dirty="0" err="1"/>
              <a:t>llibres</a:t>
            </a:r>
            <a:r>
              <a:rPr lang="es-ES" sz="2400" dirty="0"/>
              <a:t>.</a:t>
            </a:r>
          </a:p>
          <a:p>
            <a:pPr marL="0" indent="0">
              <a:buNone/>
            </a:pPr>
            <a:r>
              <a:rPr lang="es-ES" sz="2400" dirty="0"/>
              <a:t>   La bibliografía </a:t>
            </a:r>
            <a:r>
              <a:rPr lang="es-ES" sz="2400" dirty="0" err="1"/>
              <a:t>és</a:t>
            </a:r>
            <a:r>
              <a:rPr lang="es-ES" sz="2400" dirty="0"/>
              <a:t> el </a:t>
            </a:r>
            <a:r>
              <a:rPr lang="es-ES" sz="2400" dirty="0" err="1"/>
              <a:t>conjunt</a:t>
            </a:r>
            <a:r>
              <a:rPr lang="es-ES" sz="2400" dirty="0"/>
              <a:t> de </a:t>
            </a:r>
            <a:r>
              <a:rPr lang="es-ES" sz="2400" dirty="0" err="1"/>
              <a:t>referències</a:t>
            </a:r>
            <a:r>
              <a:rPr lang="es-ES" sz="2400" dirty="0"/>
              <a:t> </a:t>
            </a:r>
            <a:r>
              <a:rPr lang="es-ES" sz="2400" dirty="0" err="1"/>
              <a:t>d’un</a:t>
            </a:r>
            <a:r>
              <a:rPr lang="es-ES" sz="2400" dirty="0"/>
              <a:t> autor o una materia determinada.</a:t>
            </a:r>
          </a:p>
          <a:p>
            <a:r>
              <a:rPr lang="es-ES" sz="2400" dirty="0"/>
              <a:t>Les referencies que </a:t>
            </a:r>
            <a:r>
              <a:rPr lang="es-ES" sz="2400" dirty="0" err="1"/>
              <a:t>trobes</a:t>
            </a:r>
            <a:r>
              <a:rPr lang="es-ES" sz="2400" dirty="0"/>
              <a:t> per internet, </a:t>
            </a:r>
            <a:r>
              <a:rPr lang="es-ES" sz="2400" dirty="0" err="1"/>
              <a:t>tenen</a:t>
            </a:r>
            <a:r>
              <a:rPr lang="es-ES" sz="2400" dirty="0"/>
              <a:t> </a:t>
            </a:r>
            <a:r>
              <a:rPr lang="es-ES" sz="2400" dirty="0" err="1"/>
              <a:t>titols</a:t>
            </a:r>
            <a:r>
              <a:rPr lang="es-ES" sz="2400" dirty="0"/>
              <a:t>, </a:t>
            </a:r>
            <a:r>
              <a:rPr lang="es-ES" sz="2400" dirty="0" err="1"/>
              <a:t>autors</a:t>
            </a:r>
            <a:r>
              <a:rPr lang="es-ES" sz="2400" dirty="0"/>
              <a:t>, </a:t>
            </a:r>
            <a:r>
              <a:rPr lang="es-ES" sz="2400" dirty="0" err="1"/>
              <a:t>dades</a:t>
            </a:r>
            <a:r>
              <a:rPr lang="es-ES" sz="2400" dirty="0"/>
              <a:t> de </a:t>
            </a:r>
            <a:r>
              <a:rPr lang="es-ES" sz="2400" dirty="0" err="1"/>
              <a:t>creació</a:t>
            </a:r>
            <a:r>
              <a:rPr lang="es-ES" sz="2400" dirty="0"/>
              <a:t>…</a:t>
            </a:r>
          </a:p>
          <a:p>
            <a:pPr>
              <a:buFontTx/>
              <a:buChar char="-"/>
            </a:pPr>
            <a:r>
              <a:rPr lang="es-ES" sz="2400" dirty="0"/>
              <a:t>Ex: </a:t>
            </a:r>
          </a:p>
          <a:p>
            <a:pPr marL="0" indent="0">
              <a:buNone/>
            </a:pPr>
            <a:r>
              <a:rPr lang="es-ES" sz="2000" b="1" dirty="0">
                <a:solidFill>
                  <a:schemeClr val="accent2">
                    <a:lumMod val="75000"/>
                  </a:schemeClr>
                </a:solidFill>
              </a:rPr>
              <a:t>De </a:t>
            </a:r>
            <a:r>
              <a:rPr lang="es-ES" sz="2000" b="1" dirty="0" err="1">
                <a:solidFill>
                  <a:schemeClr val="accent2">
                    <a:lumMod val="75000"/>
                  </a:schemeClr>
                </a:solidFill>
              </a:rPr>
              <a:t>Landsheere</a:t>
            </a:r>
            <a:r>
              <a:rPr lang="es-ES" sz="2000" b="1" dirty="0">
                <a:solidFill>
                  <a:schemeClr val="accent2">
                    <a:lumMod val="75000"/>
                  </a:schemeClr>
                </a:solidFill>
              </a:rPr>
              <a:t>, G. (1982). La investigación experimental en educación. París: UNESCO.</a:t>
            </a:r>
          </a:p>
          <a:p>
            <a:pPr marL="0" indent="0"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588411047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Paquete</Template>
  <TotalTime>47</TotalTime>
  <Words>495</Words>
  <Application>Microsoft Macintosh PowerPoint</Application>
  <PresentationFormat>Panorámica</PresentationFormat>
  <Paragraphs>49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Al Bayan Plain</vt:lpstr>
      <vt:lpstr>Arial</vt:lpstr>
      <vt:lpstr>Gill Sans MT</vt:lpstr>
      <vt:lpstr>Paquete</vt:lpstr>
      <vt:lpstr>Abans de realitzar la tasca, fes una ullada a aquesta…</vt:lpstr>
      <vt:lpstr>Utilitza internet, però tingues en compte:</vt:lpstr>
      <vt:lpstr>1. Protegeix el teu equip</vt:lpstr>
      <vt:lpstr>3. Cerca allà on has de cercar</vt:lpstr>
      <vt:lpstr>4. Bones imatges d’internet</vt:lpstr>
      <vt:lpstr>5. Treball en grup a internet</vt:lpstr>
      <vt:lpstr>6. Bibliografia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Abans de realitzar la tasca, fes una ullada a aquesta…</dc:title>
  <dc:creator>Microsoft Office User</dc:creator>
  <cp:lastModifiedBy>Microsoft Office User</cp:lastModifiedBy>
  <cp:revision>7</cp:revision>
  <dcterms:created xsi:type="dcterms:W3CDTF">2023-09-12T10:54:19Z</dcterms:created>
  <dcterms:modified xsi:type="dcterms:W3CDTF">2023-09-14T10:28:37Z</dcterms:modified>
</cp:coreProperties>
</file>