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icwUuWKHl3kr+jER7AFK9tLQYd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68CC7E-73CF-4643-9E3E-A0B08372B7EB}">
  <a:tblStyle styleId="{AD68CC7E-73CF-4643-9E3E-A0B08372B7E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48CF9F5-45FC-4118-AB26-0BC1049A4DA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524300" y="514350"/>
            <a:ext cx="60963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524300" y="514350"/>
            <a:ext cx="60963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524300" y="514350"/>
            <a:ext cx="60963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1524300" y="514350"/>
            <a:ext cx="60963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524300" y="514350"/>
            <a:ext cx="60963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8290b81c53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38290b81c53_0_0:notes"/>
          <p:cNvSpPr/>
          <p:nvPr>
            <p:ph idx="2" type="sldImg"/>
          </p:nvPr>
        </p:nvSpPr>
        <p:spPr>
          <a:xfrm>
            <a:off x="1524300" y="514350"/>
            <a:ext cx="60963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p2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524300" y="514350"/>
            <a:ext cx="60963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290b81c53_0_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38290b81c53_0_15:notes"/>
          <p:cNvSpPr/>
          <p:nvPr>
            <p:ph idx="2" type="sldImg"/>
          </p:nvPr>
        </p:nvSpPr>
        <p:spPr>
          <a:xfrm>
            <a:off x="1524300" y="514350"/>
            <a:ext cx="60963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852"/>
              </a:buClr>
              <a:buSzPts val="4400"/>
              <a:buFont typeface="Cambria"/>
              <a:buNone/>
              <a:defRPr b="0" i="0" sz="4400">
                <a:solidFill>
                  <a:srgbClr val="24285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5" name="Google Shape;25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2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2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2" name="Google Shape;62;p3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3" name="Google Shape;63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mailto:calomarb@iessantamargalida.or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ducaweb.cat/continguts/educatius/formacio-professional-fp/les-families-professionals/" TargetMode="External"/><Relationship Id="rId4" Type="http://schemas.openxmlformats.org/officeDocument/2006/relationships/hyperlink" Target="https://www.educaweb.cat/continguts/educatius/formacio-professional-fp/nivells-formacio-professional/#nivells" TargetMode="External"/><Relationship Id="rId5" Type="http://schemas.openxmlformats.org/officeDocument/2006/relationships/hyperlink" Target="https://www.educaweb.cat/continguts/educatius/formacio-professional-fp/nivells-formacio-professional/#nivells" TargetMode="External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www.boe.es/buscar/act.php?id=BOE-A-2022-5139" TargetMode="External"/><Relationship Id="rId5" Type="http://schemas.openxmlformats.org/officeDocument/2006/relationships/hyperlink" Target="https://www.educaweb.cat/contenidos/educativos/formacion-profesional-fp/sistema-integrado-formacion-profesional/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odofp.es/buscadorcertificados/buscador" TargetMode="External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3.jpg"/><Relationship Id="rId5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865641" y="868675"/>
            <a:ext cx="764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a-ES" sz="40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NETEJA DE SUPERFÍCIES I MOBILIARI EN EDIFICIS I LOCALS</a:t>
            </a:r>
            <a:endParaRPr b="1" i="0" sz="1800" u="none" cap="none" strike="noStrike">
              <a:solidFill>
                <a:srgbClr val="3E85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684425" y="499375"/>
            <a:ext cx="3977400" cy="461700"/>
          </a:xfrm>
          <a:prstGeom prst="rect">
            <a:avLst/>
          </a:prstGeom>
          <a:solidFill>
            <a:srgbClr val="00B0A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 PROFESSIONAL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99300" y="6278725"/>
            <a:ext cx="244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 2025-26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9850"/>
            <a:ext cx="31718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1825" y="2192275"/>
            <a:ext cx="4700337" cy="37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/>
          <p:nvPr/>
        </p:nvSpPr>
        <p:spPr>
          <a:xfrm>
            <a:off x="2513013" y="1803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2" name="Google Shape;162;p9"/>
          <p:cNvGraphicFramePr/>
          <p:nvPr/>
        </p:nvGraphicFramePr>
        <p:xfrm>
          <a:off x="264560" y="21595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{AD68CC7E-73CF-4643-9E3E-A0B08372B7EB}</a:tableStyleId>
              </a:tblPr>
              <a:tblGrid>
                <a:gridCol w="4465350"/>
                <a:gridCol w="1163975"/>
                <a:gridCol w="2828875"/>
              </a:tblGrid>
              <a:tr h="34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Mòdul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Hores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Professora</a:t>
                      </a:r>
                      <a:endParaRPr b="1"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00B0AC"/>
                    </a:solidFill>
                  </a:tcPr>
                </a:tc>
              </a:tr>
              <a:tr h="122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MF0972_1. Neteja, tractament i manteniment de sòls, parets i sostres en edificis i locals.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Marga Frontera Florit</a:t>
                      </a:r>
                      <a:endParaRPr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122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MF1087_1. Neteja de vidres en edificis i locals.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Judit Lleixà Xicart</a:t>
                      </a:r>
                      <a:endParaRPr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</a:tr>
            </a:tbl>
          </a:graphicData>
        </a:graphic>
      </p:graphicFrame>
      <p:sp>
        <p:nvSpPr>
          <p:cNvPr id="163" name="Google Shape;163;p9"/>
          <p:cNvSpPr txBox="1"/>
          <p:nvPr/>
        </p:nvSpPr>
        <p:spPr>
          <a:xfrm>
            <a:off x="245725" y="1389350"/>
            <a:ext cx="8053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27209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Dates:   </a:t>
            </a:r>
            <a:r>
              <a:rPr b="0" i="0" lang="ca-ES" sz="2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a-ES" sz="2400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ca-ES" sz="2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/09 fins a 1</a:t>
            </a:r>
            <a:r>
              <a:rPr lang="ca-ES" sz="2400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ca-ES" sz="2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/10</a:t>
            </a:r>
            <a:endParaRPr b="0" i="0" sz="2400" u="none" cap="none" strike="noStrike">
              <a:solidFill>
                <a:srgbClr val="3E85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2022575" y="254725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DATES D’IMPARTICIÓ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900" y="78250"/>
            <a:ext cx="1214851" cy="121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/>
        </p:nvSpPr>
        <p:spPr>
          <a:xfrm>
            <a:off x="1066800" y="815175"/>
            <a:ext cx="56931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Nº hores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30h/setmana</a:t>
            </a:r>
            <a:b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Mesos</a:t>
            </a:r>
            <a:r>
              <a:rPr b="1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a-ES" sz="2200">
                <a:solidFill>
                  <a:schemeClr val="dk1"/>
                </a:solidFill>
              </a:rPr>
              <a:t>9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setembre - 1</a:t>
            </a:r>
            <a:r>
              <a:rPr lang="ca-ES" sz="2200">
                <a:solidFill>
                  <a:schemeClr val="dk1"/>
                </a:solidFill>
              </a:rPr>
              <a:t>5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d’octubre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10"/>
          <p:cNvGraphicFramePr/>
          <p:nvPr/>
        </p:nvGraphicFramePr>
        <p:xfrm>
          <a:off x="728350" y="18587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{F48CF9F5-45FC-4118-AB26-0BC1049A4DA4}</a:tableStyleId>
              </a:tblPr>
              <a:tblGrid>
                <a:gridCol w="795650"/>
                <a:gridCol w="1312900"/>
                <a:gridCol w="1397925"/>
                <a:gridCol w="1397925"/>
                <a:gridCol w="1374625"/>
                <a:gridCol w="1374625"/>
              </a:tblGrid>
              <a:tr h="71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 HORA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DILLUNS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DIMARTS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DIMECRES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DIJOUS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DIVENDRES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517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15:00 </a:t>
                      </a:r>
                      <a:b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16:00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/>
                        <a:t>TPS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solidFill>
                            <a:schemeClr val="dk1"/>
                          </a:solidFill>
                        </a:rPr>
                        <a:t>TPS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>
                          <a:solidFill>
                            <a:schemeClr val="dk1"/>
                          </a:solidFill>
                        </a:rPr>
                        <a:t>VIRES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/>
                        <a:t>TPS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 u="none" cap="none" strike="noStrike"/>
                        <a:t>VIDRES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</a:tr>
              <a:tr h="71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16:00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17:00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solidFill>
                            <a:schemeClr val="dk1"/>
                          </a:solidFill>
                        </a:rPr>
                        <a:t>TPS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solidFill>
                            <a:schemeClr val="dk1"/>
                          </a:solidFill>
                        </a:rPr>
                        <a:t>TPS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>
                          <a:solidFill>
                            <a:schemeClr val="dk1"/>
                          </a:solidFill>
                        </a:rPr>
                        <a:t>VIDRES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/>
                        <a:t>TPS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 u="none" cap="none" strike="noStrike"/>
                        <a:t>VIDRES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</a:tr>
              <a:tr h="57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17:00</a:t>
                      </a:r>
                      <a:b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18:00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solidFill>
                            <a:schemeClr val="dk1"/>
                          </a:solidFill>
                        </a:rPr>
                        <a:t>TPS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solidFill>
                            <a:schemeClr val="dk1"/>
                          </a:solidFill>
                        </a:rPr>
                        <a:t>TPS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>
                          <a:solidFill>
                            <a:schemeClr val="dk1"/>
                          </a:solidFill>
                        </a:rPr>
                        <a:t>VIDRES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/>
                        <a:t>TPS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1" lang="ca-ES" sz="1600" u="none" cap="none" strike="noStrike"/>
                        <a:t>VIDRES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18:00</a:t>
                      </a:r>
                      <a:b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19:00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 u="none" cap="none" strike="noStrike"/>
                        <a:t>VIDRES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600" u="none" cap="none" strike="noStrike"/>
                        <a:t>VIDRES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600"/>
                        <a:t>TPS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>
                          <a:solidFill>
                            <a:schemeClr val="dk1"/>
                          </a:solidFill>
                        </a:rPr>
                        <a:t>VIDRES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solidFill>
                            <a:schemeClr val="dk1"/>
                          </a:solidFill>
                        </a:rPr>
                        <a:t>TPS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19:00</a:t>
                      </a:r>
                      <a:b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20:00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 u="none" cap="none" strike="noStrike"/>
                        <a:t>VIDRES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600" u="none" cap="none" strike="noStrike"/>
                        <a:t>VIDRES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600"/>
                        <a:t>TPS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>
                          <a:solidFill>
                            <a:schemeClr val="dk1"/>
                          </a:solidFill>
                        </a:rPr>
                        <a:t>VIDRES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solidFill>
                            <a:schemeClr val="dk1"/>
                          </a:solidFill>
                        </a:rPr>
                        <a:t>TPS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-ES" sz="1200" u="none" cap="none" strike="noStrike"/>
                        <a:t>20:00</a:t>
                      </a:r>
                      <a:br>
                        <a:rPr b="1" lang="ca-ES" sz="1200" u="none" cap="none" strike="noStrike"/>
                      </a:br>
                      <a:r>
                        <a:rPr b="1" lang="ca-ES" sz="1200" u="none" cap="none" strike="noStrike"/>
                        <a:t>21:00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 u="none" cap="none" strike="noStrike"/>
                        <a:t> VIDRES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600" u="none" cap="none" strike="noStrike"/>
                        <a:t>VIDRES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1" lang="ca-ES" sz="1600"/>
                        <a:t>TPS</a:t>
                      </a:r>
                      <a:endParaRPr b="1" sz="16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>
                          <a:solidFill>
                            <a:schemeClr val="dk1"/>
                          </a:solidFill>
                        </a:rPr>
                        <a:t>VIDRES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solidFill>
                            <a:schemeClr val="dk1"/>
                          </a:solidFill>
                        </a:rPr>
                        <a:t>TPS</a:t>
                      </a:r>
                      <a:endParaRPr sz="18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172" name="Google Shape;172;p10"/>
          <p:cNvSpPr txBox="1"/>
          <p:nvPr/>
        </p:nvSpPr>
        <p:spPr>
          <a:xfrm>
            <a:off x="1524000" y="156750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7375" y="156750"/>
            <a:ext cx="1225750" cy="12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/>
          <p:nvPr/>
        </p:nvSpPr>
        <p:spPr>
          <a:xfrm>
            <a:off x="2513013" y="1803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9" name="Google Shape;179;p11"/>
          <p:cNvGraphicFramePr/>
          <p:nvPr/>
        </p:nvGraphicFramePr>
        <p:xfrm>
          <a:off x="264560" y="21595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{AD68CC7E-73CF-4643-9E3E-A0B08372B7EB}</a:tableStyleId>
              </a:tblPr>
              <a:tblGrid>
                <a:gridCol w="4465350"/>
                <a:gridCol w="1163975"/>
                <a:gridCol w="2828875"/>
              </a:tblGrid>
              <a:tr h="34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Mòdul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Hores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Professora</a:t>
                      </a:r>
                      <a:endParaRPr b="1"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AC"/>
                    </a:solidFill>
                  </a:tcPr>
                </a:tc>
              </a:tr>
              <a:tr h="122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MF0996_1. Neteja del mobiliari interior.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Marga Frontera Florit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22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MF1088_1. Tècniques i procediments de neteja amb utilització de maquinària.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Judit Lleixà Xicart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</a:tr>
            </a:tbl>
          </a:graphicData>
        </a:graphic>
      </p:graphicFrame>
      <p:sp>
        <p:nvSpPr>
          <p:cNvPr id="180" name="Google Shape;180;p11"/>
          <p:cNvSpPr txBox="1"/>
          <p:nvPr/>
        </p:nvSpPr>
        <p:spPr>
          <a:xfrm>
            <a:off x="245725" y="1389350"/>
            <a:ext cx="8053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27209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Dates:   </a:t>
            </a:r>
            <a:r>
              <a:rPr b="0" i="0" lang="ca-ES" sz="2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11/10 fins a 31/10</a:t>
            </a:r>
            <a:endParaRPr b="0" i="0" sz="2400" u="none" cap="none" strike="noStrike">
              <a:solidFill>
                <a:srgbClr val="3E85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2022575" y="254725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DATES D’IMPARTICIÓ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900" y="78250"/>
            <a:ext cx="1214851" cy="121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1066800" y="815175"/>
            <a:ext cx="50859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Nº hores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30h/setmana</a:t>
            </a:r>
            <a:b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</a:t>
            </a:r>
            <a:r>
              <a:rPr b="1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ca-ES" sz="2200">
                <a:solidFill>
                  <a:schemeClr val="dk1"/>
                </a:solidFill>
              </a:rPr>
              <a:t>6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d’octubre - </a:t>
            </a:r>
            <a:r>
              <a:rPr lang="ca-ES" sz="2200">
                <a:solidFill>
                  <a:schemeClr val="dk1"/>
                </a:solidFill>
              </a:rPr>
              <a:t>13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ca-ES" sz="2200">
                <a:solidFill>
                  <a:schemeClr val="dk1"/>
                </a:solidFill>
              </a:rPr>
              <a:t>e novembre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2513013" y="1803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9" name="Google Shape;189;p12"/>
          <p:cNvGraphicFramePr/>
          <p:nvPr/>
        </p:nvGraphicFramePr>
        <p:xfrm>
          <a:off x="745175" y="1603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{F48CF9F5-45FC-4118-AB26-0BC1049A4DA4}</a:tableStyleId>
              </a:tblPr>
              <a:tblGrid>
                <a:gridCol w="795650"/>
                <a:gridCol w="1312900"/>
                <a:gridCol w="1397925"/>
                <a:gridCol w="1397925"/>
                <a:gridCol w="1374625"/>
                <a:gridCol w="1374625"/>
              </a:tblGrid>
              <a:tr h="71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 HORA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DILLUNS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DIMARTS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DIMECRES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DIJOUS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DIVENDRES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br>
                        <a:rPr lang="ca-ES" sz="1200" u="none" cap="none" strike="noStrike"/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15:00 </a:t>
                      </a:r>
                      <a:b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16:00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MOBILIARI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MOBILIARI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br>
                        <a:rPr b="1" lang="ca-ES" sz="1400" u="none" cap="none" strike="noStrike"/>
                      </a:b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br>
                        <a:rPr b="1" lang="ca-ES" sz="1400" u="none" cap="none" strike="noStrike"/>
                      </a:br>
                      <a:r>
                        <a:rPr b="1" lang="ca-ES" sz="1400" u="none" cap="none" strike="noStrike"/>
                        <a:t>MOBILIARI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</a:tr>
              <a:tr h="71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br>
                        <a:rPr lang="ca-ES" sz="1200" u="none" cap="none" strike="noStrike"/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16:00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17:00</a:t>
                      </a:r>
                      <a:b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</a:b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MOBILIARI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MOBILIARI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br>
                        <a:rPr b="1" lang="ca-ES" sz="1400" u="none" cap="none" strike="noStrike"/>
                      </a:b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br>
                        <a:rPr b="1" lang="ca-ES" sz="1400" u="none" cap="none" strike="noStrike"/>
                      </a:br>
                      <a:r>
                        <a:rPr b="1" lang="ca-ES" sz="1400" u="none" cap="none" strike="noStrike"/>
                        <a:t>MOBILIARI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</a:tr>
              <a:tr h="57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17:00</a:t>
                      </a:r>
                      <a:b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18:00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br>
                        <a:rPr lang="ca-ES" sz="1400" u="none" cap="none" strike="noStrike"/>
                      </a:b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br>
                        <a:rPr lang="ca-ES" sz="1400" u="none" cap="none" strike="noStrike"/>
                      </a:b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18:00</a:t>
                      </a:r>
                      <a:b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19:00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br>
                        <a:rPr b="1" lang="ca-ES" sz="1400" u="none" cap="none" strike="noStrike"/>
                      </a:b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19:00</a:t>
                      </a:r>
                      <a:b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20:00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400" u="none" cap="none" strike="noStrike"/>
                        <a:t>MOBILIARI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400" u="none" cap="none" strike="noStrike"/>
                        <a:t>MOBILIARI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a-ES" sz="1200" u="none" cap="none" strike="noStrike"/>
                        <a:t>20:00</a:t>
                      </a:r>
                      <a:br>
                        <a:rPr b="1" lang="ca-ES" sz="1200" u="none" cap="none" strike="noStrike"/>
                      </a:br>
                      <a:r>
                        <a:rPr b="1" lang="ca-ES" sz="1200" u="none" cap="none" strike="noStrike"/>
                        <a:t>21:00</a:t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 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400" u="none" cap="none" strike="noStrike"/>
                        <a:t>MOBILIARI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MÀQUINES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ca-ES" sz="1400" u="none" cap="none" strike="noStrike"/>
                        <a:t>MOBILIARI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7375" y="156750"/>
            <a:ext cx="1225750" cy="12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 txBox="1"/>
          <p:nvPr/>
        </p:nvSpPr>
        <p:spPr>
          <a:xfrm>
            <a:off x="1524000" y="156750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/>
          <p:nvPr/>
        </p:nvSpPr>
        <p:spPr>
          <a:xfrm>
            <a:off x="2513013" y="1803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7" name="Google Shape;197;p13"/>
          <p:cNvGraphicFramePr/>
          <p:nvPr/>
        </p:nvGraphicFramePr>
        <p:xfrm>
          <a:off x="264560" y="24710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{AD68CC7E-73CF-4643-9E3E-A0B08372B7EB}</a:tableStyleId>
              </a:tblPr>
              <a:tblGrid>
                <a:gridCol w="4465350"/>
                <a:gridCol w="1163975"/>
                <a:gridCol w="2828875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>
                          <a:latin typeface="Arial"/>
                          <a:ea typeface="Arial"/>
                          <a:cs typeface="Arial"/>
                          <a:sym typeface="Arial"/>
                        </a:rPr>
                        <a:t>FEMPO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Hores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Dates d’impartició</a:t>
                      </a:r>
                      <a:endParaRPr b="1"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AC"/>
                    </a:solidFill>
                  </a:tcPr>
                </a:tc>
              </a:tr>
              <a:tr h="122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Període de formació en empresa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/11/202</a:t>
                      </a: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i="0" lang="ca-E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i="0" lang="ca-E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 a   </a:t>
                      </a: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/11/202</a:t>
                      </a:r>
                      <a:r>
                        <a:rPr lang="ca-E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sp>
        <p:nvSpPr>
          <p:cNvPr id="198" name="Google Shape;198;p13"/>
          <p:cNvSpPr txBox="1"/>
          <p:nvPr/>
        </p:nvSpPr>
        <p:spPr>
          <a:xfrm>
            <a:off x="245725" y="1389350"/>
            <a:ext cx="8053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27209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Tutora:   </a:t>
            </a:r>
            <a:r>
              <a:rPr b="0" i="0" lang="ca-ES" sz="2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Judith Lleixà Xicart</a:t>
            </a:r>
            <a:endParaRPr b="0" i="0" sz="2400" u="none" cap="none" strike="noStrike">
              <a:solidFill>
                <a:srgbClr val="3E85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2022575" y="254725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DATES D’IMPARTICIÓ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900" y="78250"/>
            <a:ext cx="1214851" cy="121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1066800" y="815175"/>
            <a:ext cx="57717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Nº hores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a-ES" sz="2200">
                <a:solidFill>
                  <a:schemeClr val="dk1"/>
                </a:solidFill>
              </a:rPr>
              <a:t>46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hores (40h/setmana)</a:t>
            </a:r>
            <a:b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Mesos</a:t>
            </a:r>
            <a:r>
              <a:rPr b="1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partir de</a:t>
            </a:r>
            <a:r>
              <a:rPr lang="ca-ES" sz="2200">
                <a:solidFill>
                  <a:schemeClr val="dk1"/>
                </a:solidFill>
              </a:rPr>
              <a:t>l 17</a:t>
            </a: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novembre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2513013" y="1803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7" name="Google Shape;207;p14"/>
          <p:cNvGraphicFramePr/>
          <p:nvPr/>
        </p:nvGraphicFramePr>
        <p:xfrm>
          <a:off x="728350" y="18587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{F48CF9F5-45FC-4118-AB26-0BC1049A4DA4}</a:tableStyleId>
              </a:tblPr>
              <a:tblGrid>
                <a:gridCol w="795650"/>
                <a:gridCol w="1312900"/>
                <a:gridCol w="1397925"/>
                <a:gridCol w="1397925"/>
                <a:gridCol w="1374625"/>
                <a:gridCol w="1374625"/>
              </a:tblGrid>
              <a:tr h="71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 HORA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br>
                        <a:rPr lang="ca-ES" sz="1200" u="none" cap="none" strike="noStrike"/>
                      </a:b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DILLUNS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DIMARTS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DIMECRES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DIJOUS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ca-ES" sz="1200" u="none" cap="none" strike="noStrike">
                          <a:solidFill>
                            <a:srgbClr val="000000"/>
                          </a:solidFill>
                        </a:rPr>
                        <a:t>DIVENDRES</a:t>
                      </a:r>
                      <a:endParaRPr sz="12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ca-ES" sz="1400" u="none" cap="none" strike="noStrike"/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710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57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5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400" u="none" cap="none" strike="noStrike">
                          <a:solidFill>
                            <a:schemeClr val="dk1"/>
                          </a:solidFill>
                        </a:rPr>
                        <a:t>PRÀCTIQUES</a:t>
                      </a:r>
                      <a:endParaRPr b="1" sz="1400" u="none" cap="none" strike="noStrike"/>
                    </a:p>
                  </a:txBody>
                  <a:tcPr marT="30075" marB="30075" marR="45125" marL="430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7375" y="156750"/>
            <a:ext cx="1225750" cy="12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4"/>
          <p:cNvSpPr txBox="1"/>
          <p:nvPr/>
        </p:nvSpPr>
        <p:spPr>
          <a:xfrm>
            <a:off x="1524000" y="156750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/>
          <p:nvPr/>
        </p:nvSpPr>
        <p:spPr>
          <a:xfrm>
            <a:off x="2513013" y="1803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1470625" y="5959425"/>
            <a:ext cx="70323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DIES FESTIUS:</a:t>
            </a:r>
            <a:r>
              <a:rPr b="0" i="0" lang="ca-E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a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 d’octubre </a:t>
            </a:r>
            <a:r>
              <a:rPr b="0" i="0" lang="ca-E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ca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ca-E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novembre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200" y="131575"/>
            <a:ext cx="6886925" cy="567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/>
          <p:nvPr/>
        </p:nvSpPr>
        <p:spPr>
          <a:xfrm>
            <a:off x="2513013" y="1803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571500" y="1550425"/>
            <a:ext cx="79833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★"/>
            </a:pPr>
            <a:r>
              <a:rPr b="1" i="0" lang="ca-E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Puntualitat a classe. </a:t>
            </a:r>
            <a:r>
              <a:rPr b="0" i="0" lang="ca-E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valorarà la puntualitat.</a:t>
            </a:r>
            <a:br>
              <a:rPr b="0" i="0" lang="ca-E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★"/>
            </a:pPr>
            <a:r>
              <a:rPr b="0" i="0" lang="ca-E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poder realitzar l’avaluació: l’alumnat ha d’haver assistit un </a:t>
            </a:r>
            <a:r>
              <a:rPr b="1" i="0" lang="ca-E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mínim del 75% </a:t>
            </a:r>
            <a:r>
              <a:rPr b="0" i="0" lang="ca-E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b="1" i="0" lang="ca-E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r>
              <a:rPr b="0" i="0" lang="ca-E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les </a:t>
            </a:r>
            <a:r>
              <a:rPr b="1" i="0" lang="ca-E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hores</a:t>
            </a:r>
            <a:r>
              <a:rPr b="0" i="0" lang="ca-E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b="1" i="0" lang="ca-E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l’acció formativa</a:t>
            </a:r>
            <a:r>
              <a:rPr b="0" i="0" lang="ca-E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b="0" i="0" lang="ca-ES" sz="21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1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★"/>
            </a:pPr>
            <a:r>
              <a:rPr b="0" i="0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cap cas es considera falta justificada la </a:t>
            </a:r>
            <a:r>
              <a:rPr b="1" i="0" lang="ca-ES" sz="2100" u="none" cap="none" strike="noStrike">
                <a:solidFill>
                  <a:schemeClr val="dk1"/>
                </a:solidFill>
              </a:rPr>
              <a:t>no assistència per feina.</a:t>
            </a:r>
            <a:br>
              <a:rPr b="1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id="223" name="Google Shape;2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975" y="143675"/>
            <a:ext cx="1295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6"/>
          <p:cNvSpPr txBox="1"/>
          <p:nvPr/>
        </p:nvSpPr>
        <p:spPr>
          <a:xfrm>
            <a:off x="1524000" y="156750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/>
        </p:nvSpPr>
        <p:spPr>
          <a:xfrm>
            <a:off x="857775" y="1920225"/>
            <a:ext cx="769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★"/>
            </a:pP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 fer 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1" i="0" lang="ca-ES" sz="2000" u="none" cap="none" strike="noStrike">
                <a:solidFill>
                  <a:srgbClr val="00B0AC"/>
                </a:solidFill>
                <a:latin typeface="Calibri"/>
                <a:ea typeface="Calibri"/>
                <a:cs typeface="Calibri"/>
                <a:sym typeface="Calibri"/>
              </a:rPr>
              <a:t>avaluació final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l’alumnat d’alta ha d’haver 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assistit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a mínim al 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 de les hores totals 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l’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 formativa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819675" y="3131029"/>
            <a:ext cx="7543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★"/>
            </a:pP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poder ser 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apte/a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b="1" i="0" lang="ca-ES" sz="2000" u="none" cap="none" strike="noStrike">
                <a:solidFill>
                  <a:srgbClr val="00B0AC"/>
                </a:solidFill>
                <a:latin typeface="Calibri"/>
                <a:ea typeface="Calibri"/>
                <a:cs typeface="Calibri"/>
                <a:sym typeface="Calibri"/>
              </a:rPr>
              <a:t>nota de l’avaluació final 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de ser com a 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mínim 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*En cas de que hi hagi unitats formatives, cada una d’elles ha de tenir     també com a resultat mínim un 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857775" y="4691225"/>
            <a:ext cx="7543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★"/>
            </a:pP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ca-ES" sz="2000" u="none" cap="none" strike="noStrike">
                <a:solidFill>
                  <a:srgbClr val="00B0AC"/>
                </a:solidFill>
                <a:latin typeface="Calibri"/>
                <a:ea typeface="Calibri"/>
                <a:cs typeface="Calibri"/>
                <a:sym typeface="Calibri"/>
              </a:rPr>
              <a:t>qualificació final 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b="1" i="0" lang="ca-ES" sz="2000" u="none" cap="none" strike="noStrike">
                <a:solidFill>
                  <a:srgbClr val="00B0AC"/>
                </a:solidFill>
                <a:latin typeface="Calibri"/>
                <a:ea typeface="Calibri"/>
                <a:cs typeface="Calibri"/>
                <a:sym typeface="Calibri"/>
              </a:rPr>
              <a:t>mòdul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és el 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resultat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puntuacions de </a:t>
            </a:r>
            <a:r>
              <a:rPr b="1" i="0" lang="ca-E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l’avaluació contínua (activita</a:t>
            </a:r>
            <a:r>
              <a:rPr b="1" lang="ca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 i/o pràctiques)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de </a:t>
            </a:r>
            <a:r>
              <a:rPr b="1" i="0" lang="ca-E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l'avaluació final (exàmen teòric-pràctic)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es ponderen amb un pes del 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del </a:t>
            </a:r>
            <a:r>
              <a:rPr b="1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</a:t>
            </a:r>
            <a:r>
              <a:rPr b="0" i="0" lang="ca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respectivament.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25" y="313500"/>
            <a:ext cx="1234450" cy="12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7"/>
          <p:cNvSpPr txBox="1"/>
          <p:nvPr/>
        </p:nvSpPr>
        <p:spPr>
          <a:xfrm>
            <a:off x="1857100" y="239063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AVALUACIÓ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/>
          <p:nvPr/>
        </p:nvSpPr>
        <p:spPr>
          <a:xfrm>
            <a:off x="857775" y="1920225"/>
            <a:ext cx="769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★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L’avaluació continua consistirà en </a:t>
            </a:r>
            <a:r>
              <a:rPr b="1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activitats 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ponderaran el 50% de la nota final del mòdul. Aquestes poden ser activitats d’aula, activitats pràctiques, simulacions, casos pràctics, etc.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819675" y="3131029"/>
            <a:ext cx="754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 txBox="1"/>
          <p:nvPr/>
        </p:nvSpPr>
        <p:spPr>
          <a:xfrm>
            <a:off x="887200" y="3038625"/>
            <a:ext cx="75438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★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L’avaluació final consistirà en una </a:t>
            </a:r>
            <a:r>
              <a:rPr b="1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examen teòric-pràctic 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avaluar l’assoliment de les </a:t>
            </a:r>
            <a:r>
              <a:rPr lang="ca-ES" sz="2000"/>
              <a:t>capacitats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Aquesta prova objectiva ponderarà el 50% de la nota final dels mòduls.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2476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a-ES" sz="2000"/>
              <a:t>S’ha de tenir en compte que el 10% de la nota </a:t>
            </a:r>
            <a:r>
              <a:rPr lang="ca-ES" sz="2000"/>
              <a:t>final</a:t>
            </a:r>
            <a:r>
              <a:rPr lang="ca-ES" sz="2000"/>
              <a:t> del mòdul s’obté de les valoracions obtingudes a les FEMPO.</a:t>
            </a:r>
            <a:endParaRPr sz="20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      </a:t>
            </a:r>
            <a:r>
              <a:rPr b="1" lang="ca-ES" sz="2000"/>
              <a:t>NOTA</a:t>
            </a:r>
            <a:r>
              <a:rPr lang="ca-ES" sz="2000"/>
              <a:t>=   </a:t>
            </a:r>
            <a:r>
              <a:rPr lang="ca-ES" sz="1800"/>
              <a:t> 50% ACTIVITATS + 50% EXAMEN       FEMPO</a:t>
            </a:r>
            <a:endParaRPr sz="2000"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                                             90%                             10%</a:t>
            </a:r>
            <a:endParaRPr sz="2000"/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25" y="313500"/>
            <a:ext cx="1234450" cy="12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8"/>
          <p:cNvSpPr txBox="1"/>
          <p:nvPr/>
        </p:nvSpPr>
        <p:spPr>
          <a:xfrm>
            <a:off x="1857100" y="239063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AVALUACIÓ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2762000" y="5387625"/>
            <a:ext cx="3758100" cy="8619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38100">
            <a:solidFill>
              <a:srgbClr val="3E85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6734625" y="5387625"/>
            <a:ext cx="1024500" cy="8619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38100">
            <a:solidFill>
              <a:srgbClr val="3E85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601350" y="489851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127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-ES" sz="3500">
                <a:solidFill>
                  <a:srgbClr val="3E857C"/>
                </a:solidFill>
                <a:latin typeface="Arial"/>
                <a:ea typeface="Arial"/>
                <a:cs typeface="Arial"/>
                <a:sym typeface="Arial"/>
              </a:rPr>
              <a:t>PROFESSORAT</a:t>
            </a:r>
            <a:endParaRPr b="1" sz="3500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fesora contorno" id="99" name="Google Shape;99;p2"/>
          <p:cNvPicPr preferRelativeResize="0"/>
          <p:nvPr/>
        </p:nvPicPr>
        <p:blipFill rotWithShape="1">
          <a:blip r:embed="rId3">
            <a:alphaModFix/>
          </a:blip>
          <a:srcRect b="581" l="15196" r="0" t="0"/>
          <a:stretch/>
        </p:blipFill>
        <p:spPr>
          <a:xfrm>
            <a:off x="712078" y="1508750"/>
            <a:ext cx="1578947" cy="1851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"/>
          <p:cNvCxnSpPr/>
          <p:nvPr/>
        </p:nvCxnSpPr>
        <p:spPr>
          <a:xfrm>
            <a:off x="496400" y="1232275"/>
            <a:ext cx="784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2"/>
          <p:cNvSpPr txBox="1"/>
          <p:nvPr/>
        </p:nvSpPr>
        <p:spPr>
          <a:xfrm>
            <a:off x="2743200" y="1508750"/>
            <a:ext cx="5937000" cy="50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ca-ES" sz="2700">
                <a:solidFill>
                  <a:srgbClr val="3E857C"/>
                </a:solidFill>
              </a:rPr>
              <a:t>Margalida Frontera Florit</a:t>
            </a:r>
            <a:endParaRPr b="0" i="0" sz="21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Docent dels mòdul: 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➔"/>
            </a:pPr>
            <a:r>
              <a:rPr b="0" i="0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MF0972_1 </a:t>
            </a:r>
            <a:r>
              <a:rPr b="0" i="1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Trespols, parets i sostres</a:t>
            </a:r>
            <a:endParaRPr b="0" i="1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➔"/>
            </a:pPr>
            <a:r>
              <a:rPr b="0" i="0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MF0996_1 </a:t>
            </a:r>
            <a:r>
              <a:rPr b="0" i="1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Mobiliari</a:t>
            </a:r>
            <a:endParaRPr b="0" i="1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a-ES" sz="2100" u="none">
                <a:solidFill>
                  <a:schemeClr val="dk1"/>
                </a:solidFill>
              </a:rPr>
              <a:t>mfronteraf</a:t>
            </a:r>
            <a:r>
              <a:rPr b="0" i="0" lang="ca-ES" sz="210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@iessantamargalida.org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ca-ES" sz="2700" u="none" cap="none" strike="noStrike">
                <a:solidFill>
                  <a:srgbClr val="3E857C"/>
                </a:solidFill>
                <a:latin typeface="Arial"/>
                <a:ea typeface="Arial"/>
                <a:cs typeface="Arial"/>
                <a:sym typeface="Arial"/>
              </a:rPr>
              <a:t>Judit Lleixà Xicart</a:t>
            </a:r>
            <a:endParaRPr b="0" i="0" sz="21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Docent dels mòduls: 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➔"/>
            </a:pPr>
            <a:r>
              <a:rPr b="0" i="0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MF1087_1 </a:t>
            </a:r>
            <a:r>
              <a:rPr b="0" i="1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Vidres</a:t>
            </a:r>
            <a:endParaRPr b="0" i="1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➔"/>
            </a:pPr>
            <a:r>
              <a:rPr b="0" i="0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MF1088_1 </a:t>
            </a:r>
            <a:r>
              <a:rPr b="0" i="1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Maquinària</a:t>
            </a:r>
            <a:endParaRPr b="0" i="1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➔"/>
            </a:pPr>
            <a:r>
              <a:rPr b="0" i="0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Tutora del mòdul de pràctiques 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jlleixax@iessantamargalida.org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ofesora contorno" id="102" name="Google Shape;102;p2"/>
          <p:cNvPicPr preferRelativeResize="0"/>
          <p:nvPr/>
        </p:nvPicPr>
        <p:blipFill rotWithShape="1">
          <a:blip r:embed="rId3">
            <a:alphaModFix/>
          </a:blip>
          <a:srcRect b="585" l="15196" r="0" t="0"/>
          <a:stretch/>
        </p:blipFill>
        <p:spPr>
          <a:xfrm>
            <a:off x="712074" y="4160500"/>
            <a:ext cx="1699264" cy="19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-69687"/>
            <a:ext cx="1479375" cy="147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9"/>
          <p:cNvSpPr txBox="1"/>
          <p:nvPr/>
        </p:nvSpPr>
        <p:spPr>
          <a:xfrm>
            <a:off x="1770000" y="547788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NORMES GENERALS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860700" y="1838650"/>
            <a:ext cx="7752300" cy="44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100">
                <a:solidFill>
                  <a:schemeClr val="dk1"/>
                </a:solidFill>
              </a:rPr>
              <a:t>Són </a:t>
            </a:r>
            <a:r>
              <a:rPr b="1" lang="ca-ES" sz="2100">
                <a:solidFill>
                  <a:schemeClr val="dk1"/>
                </a:solidFill>
              </a:rPr>
              <a:t>causes motivadores de baixa d’ofici</a:t>
            </a:r>
            <a:r>
              <a:rPr lang="ca-ES" sz="2100">
                <a:solidFill>
                  <a:schemeClr val="dk1"/>
                </a:solidFill>
              </a:rPr>
              <a:t> les següents: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ca-ES" sz="2100">
                <a:solidFill>
                  <a:schemeClr val="dk1"/>
                </a:solidFill>
              </a:rPr>
              <a:t>La falta d’aprofitament, el comportament indegut i </a:t>
            </a:r>
            <a:r>
              <a:rPr lang="ca-ES" sz="2100">
                <a:solidFill>
                  <a:schemeClr val="dk1"/>
                </a:solidFill>
              </a:rPr>
              <a:t>obstaculització</a:t>
            </a:r>
            <a:r>
              <a:rPr lang="ca-ES" sz="2100">
                <a:solidFill>
                  <a:schemeClr val="dk1"/>
                </a:solidFill>
              </a:rPr>
              <a:t> del desenvolupament normal del curs.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ca-ES" sz="2100">
                <a:solidFill>
                  <a:schemeClr val="dk1"/>
                </a:solidFill>
              </a:rPr>
              <a:t>L’incompliment continuat de la normativa i prevenció de riscos laborals segons el contingut de la formació que s’imparteix.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ca-ES" sz="2100">
                <a:solidFill>
                  <a:schemeClr val="dk1"/>
                </a:solidFill>
              </a:rPr>
              <a:t>No està permès la utilització del </a:t>
            </a:r>
            <a:r>
              <a:rPr b="1" lang="ca-ES" sz="2100">
                <a:solidFill>
                  <a:schemeClr val="dk1"/>
                </a:solidFill>
              </a:rPr>
              <a:t>telèfon mòbil </a:t>
            </a:r>
            <a:r>
              <a:rPr lang="ca-ES" sz="2100">
                <a:solidFill>
                  <a:schemeClr val="dk1"/>
                </a:solidFill>
              </a:rPr>
              <a:t>en cap espai del centre educatiu, i utilitzar-lo pot suposar una falta greu.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ca-ES" sz="2100">
                <a:solidFill>
                  <a:schemeClr val="dk1"/>
                </a:solidFill>
              </a:rPr>
              <a:t>Està prohibit fumar al centre educatiu (tampoc a la porta de l’entrada), s’ha de sortir defora.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8290b81c53_0_0"/>
          <p:cNvSpPr txBox="1"/>
          <p:nvPr/>
        </p:nvSpPr>
        <p:spPr>
          <a:xfrm>
            <a:off x="1770000" y="547788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ca-ES" sz="4400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Baixa d’ofici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8290b81c53_0_0"/>
          <p:cNvSpPr txBox="1"/>
          <p:nvPr/>
        </p:nvSpPr>
        <p:spPr>
          <a:xfrm>
            <a:off x="840650" y="1474850"/>
            <a:ext cx="7442700" cy="47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000">
                <a:solidFill>
                  <a:schemeClr val="dk1"/>
                </a:solidFill>
              </a:rPr>
              <a:t>Serà baixa d’ofici si concorren alguna de les causes següents: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ca-ES" sz="2000">
                <a:solidFill>
                  <a:schemeClr val="dk1"/>
                </a:solidFill>
              </a:rPr>
              <a:t>No haver-se incorporat als estudis en els </a:t>
            </a:r>
            <a:r>
              <a:rPr b="1" lang="ca-ES" sz="2000">
                <a:solidFill>
                  <a:schemeClr val="dk1"/>
                </a:solidFill>
              </a:rPr>
              <a:t>15 dies naturals posterior a l’inici del curs. 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ca-ES" sz="2000">
                <a:solidFill>
                  <a:schemeClr val="dk1"/>
                </a:solidFill>
              </a:rPr>
              <a:t>Absentar-se de forma continuada i sense justificar durant un període </a:t>
            </a:r>
            <a:r>
              <a:rPr b="1" lang="ca-ES" sz="2000">
                <a:solidFill>
                  <a:schemeClr val="dk1"/>
                </a:solidFill>
              </a:rPr>
              <a:t>igual o superior al 10% de la càrrega horària</a:t>
            </a:r>
            <a:r>
              <a:rPr lang="ca-ES" sz="2000">
                <a:solidFill>
                  <a:schemeClr val="dk1"/>
                </a:solidFill>
              </a:rPr>
              <a:t> del mòdul.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ca-ES" sz="2000">
                <a:solidFill>
                  <a:schemeClr val="dk1"/>
                </a:solidFill>
              </a:rPr>
              <a:t>Absentar-se, de forma discontinua i sense justificar, durant un període </a:t>
            </a:r>
            <a:r>
              <a:rPr b="1" lang="ca-ES" sz="2000">
                <a:solidFill>
                  <a:schemeClr val="dk1"/>
                </a:solidFill>
              </a:rPr>
              <a:t>igual o superior al 15% de la càrrega horària </a:t>
            </a:r>
            <a:r>
              <a:rPr lang="ca-ES" sz="2000">
                <a:solidFill>
                  <a:schemeClr val="dk1"/>
                </a:solidFill>
              </a:rPr>
              <a:t>del mòdul.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ca-ES" sz="2000">
                <a:solidFill>
                  <a:schemeClr val="dk1"/>
                </a:solidFill>
              </a:rPr>
              <a:t>Acumular un nombre d’absències, siguin justificades o no, que representin el </a:t>
            </a:r>
            <a:r>
              <a:rPr b="1" lang="ca-ES" sz="2000">
                <a:solidFill>
                  <a:schemeClr val="dk1"/>
                </a:solidFill>
              </a:rPr>
              <a:t>25% o més de la càrrega horària </a:t>
            </a:r>
            <a:r>
              <a:rPr lang="ca-ES" sz="2000">
                <a:solidFill>
                  <a:schemeClr val="dk1"/>
                </a:solidFill>
              </a:rPr>
              <a:t>del mòdul.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/>
        </p:nvSpPr>
        <p:spPr>
          <a:xfrm>
            <a:off x="1770000" y="2178913"/>
            <a:ext cx="5604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ca-ES" sz="68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PREGUNTES I DUBTES</a:t>
            </a:r>
            <a:endParaRPr b="0" i="0" sz="38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075" y="3661450"/>
            <a:ext cx="1949175" cy="19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833256" y="528893"/>
            <a:ext cx="74775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b="1" lang="ca-ES" sz="3500">
                <a:solidFill>
                  <a:srgbClr val="3E857C"/>
                </a:solidFill>
                <a:latin typeface="Arial"/>
                <a:ea typeface="Arial"/>
                <a:cs typeface="Arial"/>
                <a:sym typeface="Arial"/>
              </a:rPr>
              <a:t>CERTIFICAT PROFESSIONAL</a:t>
            </a:r>
            <a:endParaRPr b="1" sz="3500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29475" y="1371300"/>
            <a:ext cx="7686300" cy="53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Els Certificats Professionals (CP) són </a:t>
            </a:r>
            <a:r>
              <a:rPr b="1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titulacions oficials de Formació Professional vàlides en tot l'Estat espanyol.</a:t>
            </a:r>
            <a:endParaRPr b="1" i="0" sz="210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Aquests títols acrediten que posseeixes determinades </a:t>
            </a:r>
            <a:r>
              <a:rPr b="1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competències </a:t>
            </a: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(coneixements i destreses) necessàries per a desenvolupar correctament una activitat laboral.</a:t>
            </a:r>
            <a:endParaRPr b="0" i="0" sz="210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Una vegada obtinguis l'acreditació podràs demostrar que estàs capacitat per a exercir la feina relacionada amb aquell Certificat.</a:t>
            </a:r>
            <a:endParaRPr b="0" i="0" sz="210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 la resta d'ensenyaments i titulacions d'FP, els Certificats Professionals s'agrupen en </a:t>
            </a:r>
            <a:r>
              <a:rPr b="1" i="0" lang="ca-ES" sz="2100" u="none" cap="none" strike="noStrike">
                <a:solidFill>
                  <a:srgbClr val="057CC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famílies professionals</a:t>
            </a: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10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més, cada Certificat està vinculat a un </a:t>
            </a:r>
            <a:r>
              <a:rPr b="1" i="0" lang="ca-ES" sz="2100" u="none" cap="none" strike="noStrike">
                <a:solidFill>
                  <a:srgbClr val="057CC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nivell</a:t>
            </a:r>
            <a:r>
              <a:rPr b="0" i="0" lang="ca-ES" sz="2100" u="none" cap="none" strike="noStrike">
                <a:solidFill>
                  <a:srgbClr val="057CC6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(1, 2 o 3)</a:t>
            </a: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en funció de la </a:t>
            </a:r>
            <a:r>
              <a:rPr b="1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complexitat de les tasques</a:t>
            </a: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associades a les competències que acredita.</a:t>
            </a:r>
            <a:endParaRPr b="0" i="0" sz="210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92925"/>
            <a:ext cx="1121225" cy="9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1750" y="2606525"/>
            <a:ext cx="3571751" cy="17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573175" y="1706225"/>
            <a:ext cx="7737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Els Certificats Professionals es corresponen amb el </a:t>
            </a:r>
            <a:r>
              <a:rPr b="1" i="0" lang="ca-ES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Grau C</a:t>
            </a:r>
            <a:r>
              <a:rPr b="0" i="0" lang="ca-ES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en l'agrupació d'estudis de Formació Professional que estableix la </a:t>
            </a:r>
            <a:r>
              <a:rPr b="0" i="0" lang="ca-ES" sz="2100" u="none" cap="none" strike="noStrike">
                <a:solidFill>
                  <a:srgbClr val="057CC6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Llei Orgànica d'FP</a:t>
            </a:r>
            <a:r>
              <a:rPr b="0" i="0" lang="ca-ES" sz="21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en la qual es contemplen aquests ensenyaments com un </a:t>
            </a:r>
            <a:r>
              <a:rPr b="1" i="0" lang="ca-ES" sz="2100" u="none" cap="none" strike="noStrike">
                <a:solidFill>
                  <a:srgbClr val="23527C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sistema integrat</a:t>
            </a:r>
            <a:r>
              <a:rPr b="0" i="0" lang="ca-E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>
            <p:ph type="title"/>
          </p:nvPr>
        </p:nvSpPr>
        <p:spPr>
          <a:xfrm>
            <a:off x="833256" y="528893"/>
            <a:ext cx="74775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b="1" lang="ca-ES" sz="4400">
                <a:solidFill>
                  <a:srgbClr val="3E857C"/>
                </a:solidFill>
              </a:rPr>
              <a:t>CERTIFICAT PROFESSIONAL</a:t>
            </a:r>
            <a:endParaRPr b="1" sz="4400">
              <a:solidFill>
                <a:srgbClr val="3E857C"/>
              </a:solidFill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92925"/>
            <a:ext cx="1121225" cy="96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74613" y="3183725"/>
            <a:ext cx="3934718" cy="33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/>
        </p:nvSpPr>
        <p:spPr>
          <a:xfrm>
            <a:off x="504850" y="1354875"/>
            <a:ext cx="8386200" cy="57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Alguns Certificats Professionals </a:t>
            </a:r>
            <a:r>
              <a:rPr b="1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habiliten per a l'exercici professional</a:t>
            </a: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 determinades ocupacions que requereixen una formació específica per a poder exercir-les.</a:t>
            </a:r>
            <a:endParaRPr b="0" i="0" sz="210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Altres Certificats permeten optar a </a:t>
            </a:r>
            <a:r>
              <a:rPr b="1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ofertes d'ocupació pública,</a:t>
            </a:r>
            <a:r>
              <a:rPr b="0" i="0" lang="ca-ES" sz="2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ja que en algunes convocatòries s'especifiquen determinats CP com un dels requisits per a accedir al procés selectiu. </a:t>
            </a:r>
            <a:endParaRPr b="0" i="0" sz="210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a-ES" sz="21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Per a incrementar les teves oportunitats de </a:t>
            </a:r>
            <a:r>
              <a:rPr b="1" i="0" lang="ca-ES" sz="21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mobilitat internacional, </a:t>
            </a:r>
            <a:r>
              <a:rPr b="0" i="0" lang="ca-ES" sz="21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quan obtens un Certificat Professional pots descarregar-te gratuïtament, en espanyol i en anglès, el </a:t>
            </a:r>
            <a:r>
              <a:rPr b="1" i="0" lang="ca-ES" sz="21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suplement Europass,</a:t>
            </a:r>
            <a:r>
              <a:rPr b="0" i="0" lang="ca-ES" sz="21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des de la pàgina corresponent a aquest Certificat al </a:t>
            </a:r>
            <a:r>
              <a:rPr b="0" i="0" lang="ca-ES" sz="2100" u="none" cap="none" strike="noStrike">
                <a:solidFill>
                  <a:srgbClr val="057CC6"/>
                </a:solidFill>
                <a:highlight>
                  <a:schemeClr val="lt1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portal TodoFP</a:t>
            </a:r>
            <a:r>
              <a:rPr b="0" i="0" lang="ca-ES" sz="21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100" u="none" cap="none" strike="noStrike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a-ES" sz="21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Aquest, permet a empreses i centres educatius d'altres països entendre la informació inclosa en la titulació oficial, la qual cosa facilita que puguis continuar estudiant o treballar a l'estranger.</a:t>
            </a:r>
            <a:endParaRPr b="0" i="0" sz="2100" u="none" cap="none" strike="noStrike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833256" y="528893"/>
            <a:ext cx="74775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b="1" lang="ca-ES" sz="4400">
                <a:solidFill>
                  <a:srgbClr val="3E857C"/>
                </a:solidFill>
              </a:rPr>
              <a:t>CERTIFICAT PROFESSIONAL</a:t>
            </a:r>
            <a:endParaRPr b="1" sz="4400">
              <a:solidFill>
                <a:srgbClr val="3E857C"/>
              </a:solidFill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392925"/>
            <a:ext cx="1121225" cy="9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1873075" y="374148"/>
            <a:ext cx="6473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b="1" lang="ca-ES" sz="3600">
                <a:solidFill>
                  <a:srgbClr val="3E857C"/>
                </a:solidFill>
              </a:rPr>
              <a:t>CONTINUÏTAT D’ESTUDIS (opci</a:t>
            </a:r>
            <a:r>
              <a:rPr b="1" lang="ca-ES" sz="3600">
                <a:solidFill>
                  <a:srgbClr val="3E857C"/>
                </a:solidFill>
              </a:rPr>
              <a:t>ó 1)</a:t>
            </a:r>
            <a:endParaRPr sz="2500" u="sng">
              <a:solidFill>
                <a:srgbClr val="3E857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4042950" y="3217475"/>
            <a:ext cx="1143000" cy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E857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175" y="-2"/>
            <a:ext cx="1467800" cy="14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475" y="1231298"/>
            <a:ext cx="3595536" cy="508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5900" y="1190478"/>
            <a:ext cx="3653250" cy="516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290b81c53_0_15"/>
          <p:cNvSpPr txBox="1"/>
          <p:nvPr>
            <p:ph type="title"/>
          </p:nvPr>
        </p:nvSpPr>
        <p:spPr>
          <a:xfrm>
            <a:off x="1873075" y="374148"/>
            <a:ext cx="6473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b="1" lang="ca-ES" sz="3600">
                <a:solidFill>
                  <a:srgbClr val="3E857C"/>
                </a:solidFill>
              </a:rPr>
              <a:t>CONTINUÏTAT D’ESTUDIS (opció 2)</a:t>
            </a:r>
            <a:endParaRPr sz="2500" u="sng">
              <a:solidFill>
                <a:srgbClr val="3E857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g38290b81c53_0_15"/>
          <p:cNvSpPr/>
          <p:nvPr/>
        </p:nvSpPr>
        <p:spPr>
          <a:xfrm>
            <a:off x="4042950" y="3217475"/>
            <a:ext cx="1143000" cy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E857C"/>
          </a:solidFill>
          <a:ln cap="flat" cmpd="sng" w="127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38290b81c53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175" y="-2"/>
            <a:ext cx="1467800" cy="14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8290b81c53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475" y="1231298"/>
            <a:ext cx="3595536" cy="508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1924575" y="372313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SORTIDES LABORALS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575" y="166438"/>
            <a:ext cx="1273626" cy="127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 txBox="1"/>
          <p:nvPr/>
        </p:nvSpPr>
        <p:spPr>
          <a:xfrm>
            <a:off x="940525" y="1998625"/>
            <a:ext cx="82491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➔"/>
            </a:pPr>
            <a:r>
              <a:rPr b="0" i="0" lang="ca-E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de neteja o netejador, en general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➔"/>
            </a:pPr>
            <a:r>
              <a:rPr b="0" i="0" lang="ca-E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Peó especialista en neteja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➔"/>
            </a:pPr>
            <a:r>
              <a:rPr b="0" i="0" lang="ca-E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Especialista en neteja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➔"/>
            </a:pPr>
            <a:r>
              <a:rPr b="0" i="0" lang="ca-E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Netejador/a de vidres i finestres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➔"/>
            </a:pPr>
            <a:r>
              <a:rPr b="0" i="0" lang="ca-E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Expert/a en neteja d’immobles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p8"/>
          <p:cNvGraphicFramePr/>
          <p:nvPr/>
        </p:nvGraphicFramePr>
        <p:xfrm>
          <a:off x="206850" y="13781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{AD68CC7E-73CF-4643-9E3E-A0B08372B7EB}</a:tableStyleId>
              </a:tblPr>
              <a:tblGrid>
                <a:gridCol w="943500"/>
                <a:gridCol w="6479100"/>
                <a:gridCol w="1278875"/>
              </a:tblGrid>
              <a:tr h="41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Ordre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Mòduls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00B0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ca-E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Hores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00B0AC"/>
                    </a:solidFill>
                  </a:tcPr>
                </a:tc>
              </a:tr>
              <a:tr h="79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MF0972_1. Neteja, tractament i manteniment de sòls, parets i sostres en edificis i locals. 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ca-E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ca-E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h.</a:t>
                      </a:r>
                      <a:endParaRPr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DDDDFF"/>
                    </a:solidFill>
                  </a:tcPr>
                </a:tc>
              </a:tr>
              <a:tr h="56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MF0996_1. Neteja del mobiliari interior.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ca-E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ca-E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h.</a:t>
                      </a:r>
                      <a:endParaRPr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</a:tr>
              <a:tr h="56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MF1087_1. Neteja de vidres en edificis i locals.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ca-E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ca-E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h.</a:t>
                      </a:r>
                      <a:endParaRPr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A4C2F4"/>
                    </a:solidFill>
                  </a:tcPr>
                </a:tc>
              </a:tr>
              <a:tr h="79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MF1088_1. Tècniques i procediments de neteja amb utilització de maquinària.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r>
                        <a:rPr lang="ca-E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h.</a:t>
                      </a:r>
                      <a:endParaRPr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EE599"/>
                    </a:solidFill>
                  </a:tcPr>
                </a:tc>
              </a:tr>
              <a:tr h="1012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Període de formació en empresa (pràctiques professionals no laborals) 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ca-ES" sz="1900"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r>
                        <a:rPr lang="ca-ES" sz="1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h.</a:t>
                      </a:r>
                      <a:endParaRPr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</a:tr>
              <a:tr h="6222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ca-E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DURADA TOTALS DEL CERTIFICAT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00B0A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ca-E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230h.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00B0AC"/>
                    </a:solidFill>
                  </a:tcPr>
                </a:tc>
              </a:tr>
            </a:tbl>
          </a:graphicData>
        </a:graphic>
      </p:graphicFrame>
      <p:sp>
        <p:nvSpPr>
          <p:cNvPr id="155" name="Google Shape;155;p8"/>
          <p:cNvSpPr txBox="1"/>
          <p:nvPr/>
        </p:nvSpPr>
        <p:spPr>
          <a:xfrm>
            <a:off x="2022575" y="254725"/>
            <a:ext cx="5604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ca-ES" sz="4400" u="none" cap="none" strike="noStrike">
                <a:solidFill>
                  <a:srgbClr val="3E857C"/>
                </a:solidFill>
                <a:latin typeface="Calibri"/>
                <a:ea typeface="Calibri"/>
                <a:cs typeface="Calibri"/>
                <a:sym typeface="Calibri"/>
              </a:rPr>
              <a:t>MÒDULS DEL CP</a:t>
            </a:r>
            <a:endParaRPr b="0" i="0" sz="1400" u="none" cap="none" strike="noStrike">
              <a:solidFill>
                <a:srgbClr val="3E85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3325" y="150000"/>
            <a:ext cx="1071350" cy="10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